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1"/>
  </p:notesMasterIdLst>
  <p:sldIdLst>
    <p:sldId id="256" r:id="rId2"/>
    <p:sldId id="257" r:id="rId3"/>
    <p:sldId id="791" r:id="rId4"/>
    <p:sldId id="792" r:id="rId5"/>
    <p:sldId id="794" r:id="rId6"/>
    <p:sldId id="796" r:id="rId7"/>
    <p:sldId id="795" r:id="rId8"/>
    <p:sldId id="797" r:id="rId9"/>
    <p:sldId id="798" r:id="rId10"/>
    <p:sldId id="799" r:id="rId11"/>
    <p:sldId id="800" r:id="rId12"/>
    <p:sldId id="801" r:id="rId13"/>
    <p:sldId id="802" r:id="rId14"/>
    <p:sldId id="285" r:id="rId15"/>
    <p:sldId id="803" r:id="rId16"/>
    <p:sldId id="754" r:id="rId17"/>
    <p:sldId id="804" r:id="rId18"/>
    <p:sldId id="805" r:id="rId19"/>
    <p:sldId id="757" r:id="rId20"/>
    <p:sldId id="824" r:id="rId21"/>
    <p:sldId id="825" r:id="rId22"/>
    <p:sldId id="861" r:id="rId23"/>
    <p:sldId id="823" r:id="rId24"/>
    <p:sldId id="826" r:id="rId25"/>
    <p:sldId id="827" r:id="rId26"/>
    <p:sldId id="828" r:id="rId27"/>
    <p:sldId id="829" r:id="rId28"/>
    <p:sldId id="830" r:id="rId29"/>
    <p:sldId id="831" r:id="rId30"/>
    <p:sldId id="832" r:id="rId31"/>
    <p:sldId id="833" r:id="rId32"/>
    <p:sldId id="768" r:id="rId33"/>
    <p:sldId id="769" r:id="rId34"/>
    <p:sldId id="770" r:id="rId35"/>
    <p:sldId id="834" r:id="rId36"/>
    <p:sldId id="836" r:id="rId37"/>
    <p:sldId id="835" r:id="rId38"/>
    <p:sldId id="837" r:id="rId39"/>
    <p:sldId id="838" r:id="rId40"/>
    <p:sldId id="839" r:id="rId41"/>
    <p:sldId id="840" r:id="rId42"/>
    <p:sldId id="779" r:id="rId43"/>
    <p:sldId id="841" r:id="rId44"/>
    <p:sldId id="842" r:id="rId45"/>
    <p:sldId id="843" r:id="rId46"/>
    <p:sldId id="719" r:id="rId47"/>
    <p:sldId id="844" r:id="rId48"/>
    <p:sldId id="845" r:id="rId49"/>
    <p:sldId id="766" r:id="rId50"/>
    <p:sldId id="785" r:id="rId51"/>
    <p:sldId id="846" r:id="rId52"/>
    <p:sldId id="847" r:id="rId53"/>
    <p:sldId id="848" r:id="rId54"/>
    <p:sldId id="849" r:id="rId55"/>
    <p:sldId id="810" r:id="rId56"/>
    <p:sldId id="850" r:id="rId57"/>
    <p:sldId id="851" r:id="rId58"/>
    <p:sldId id="852" r:id="rId59"/>
    <p:sldId id="853" r:id="rId60"/>
    <p:sldId id="854" r:id="rId61"/>
    <p:sldId id="855" r:id="rId62"/>
    <p:sldId id="616" r:id="rId63"/>
    <p:sldId id="856" r:id="rId64"/>
    <p:sldId id="857" r:id="rId65"/>
    <p:sldId id="673" r:id="rId66"/>
    <p:sldId id="649" r:id="rId67"/>
    <p:sldId id="858" r:id="rId68"/>
    <p:sldId id="859" r:id="rId69"/>
    <p:sldId id="860" r:id="rId7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1485" userDrawn="1">
          <p15:clr>
            <a:srgbClr val="A4A3A4"/>
          </p15:clr>
        </p15:guide>
        <p15:guide id="2" pos="7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io Silva" initials="A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41"/>
    <p:restoredTop sz="76327"/>
  </p:normalViewPr>
  <p:slideViewPr>
    <p:cSldViewPr snapToGrid="0">
      <p:cViewPr varScale="1">
        <p:scale>
          <a:sx n="42" d="100"/>
          <a:sy n="42" d="100"/>
        </p:scale>
        <p:origin x="216" y="440"/>
      </p:cViewPr>
      <p:guideLst>
        <p:guide orient="horz" pos="1485"/>
        <p:guide pos="7680"/>
      </p:guideLst>
    </p:cSldViewPr>
  </p:slideViewPr>
  <p:outlineViewPr>
    <p:cViewPr>
      <p:scale>
        <a:sx n="33" d="100"/>
        <a:sy n="33" d="100"/>
      </p:scale>
      <p:origin x="0" y="-63072"/>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xfrm>
            <a:off x="1143000" y="685800"/>
            <a:ext cx="4572000" cy="3429000"/>
          </a:xfrm>
          <a:prstGeom prst="rect">
            <a:avLst/>
          </a:prstGeom>
        </p:spPr>
        <p:txBody>
          <a:bodyPr/>
          <a:lstStyle/>
          <a:p>
            <a:endParaRPr/>
          </a:p>
        </p:txBody>
      </p:sp>
      <p:sp>
        <p:nvSpPr>
          <p:cNvPr id="200" name="Shape 20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en.wikipedia.org/wiki/Abnormal_return"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en.wikipedia.org/wiki/Earnings_surprise"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noProof="0" dirty="0"/>
          </a:p>
        </p:txBody>
      </p:sp>
    </p:spTree>
    <p:extLst>
      <p:ext uri="{BB962C8B-B14F-4D97-AF65-F5344CB8AC3E}">
        <p14:creationId xmlns:p14="http://schemas.microsoft.com/office/powerpoint/2010/main" val="4149737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indent="0">
              <a:buClr>
                <a:srgbClr val="5E797C"/>
              </a:buClr>
              <a:buNone/>
            </a:pPr>
            <a:r>
              <a:rPr lang="en-GB" sz="1200" dirty="0"/>
              <a:t>Conservatism bias is a common explanation for departures from the efficient market hypothesis </a:t>
            </a:r>
            <a:endParaRPr lang="en-GB" b="1" dirty="0"/>
          </a:p>
        </p:txBody>
      </p:sp>
    </p:spTree>
    <p:extLst>
      <p:ext uri="{BB962C8B-B14F-4D97-AF65-F5344CB8AC3E}">
        <p14:creationId xmlns:p14="http://schemas.microsoft.com/office/powerpoint/2010/main" val="31485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marR="0" lvl="0" indent="0" defTabSz="457200" eaLnBrk="1" fontAlgn="auto" latinLnBrk="0" hangingPunct="1">
              <a:lnSpc>
                <a:spcPct val="117999"/>
              </a:lnSpc>
              <a:spcBef>
                <a:spcPts val="0"/>
              </a:spcBef>
              <a:spcAft>
                <a:spcPts val="0"/>
              </a:spcAft>
              <a:buClrTx/>
              <a:buSzTx/>
              <a:buFontTx/>
              <a:buNone/>
              <a:tabLst/>
              <a:defRPr/>
            </a:pPr>
            <a:endParaRPr lang="en-GB" b="1" dirty="0"/>
          </a:p>
        </p:txBody>
      </p:sp>
    </p:spTree>
    <p:extLst>
      <p:ext uri="{BB962C8B-B14F-4D97-AF65-F5344CB8AC3E}">
        <p14:creationId xmlns:p14="http://schemas.microsoft.com/office/powerpoint/2010/main" val="236980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marR="0" lvl="0" indent="0" defTabSz="457200" eaLnBrk="1" fontAlgn="auto" latinLnBrk="0" hangingPunct="1">
              <a:lnSpc>
                <a:spcPct val="117999"/>
              </a:lnSpc>
              <a:spcBef>
                <a:spcPts val="0"/>
              </a:spcBef>
              <a:spcAft>
                <a:spcPts val="0"/>
              </a:spcAft>
              <a:buClrTx/>
              <a:buSzTx/>
              <a:buFontTx/>
              <a:buNone/>
              <a:tabLst/>
              <a:defRPr/>
            </a:pPr>
            <a:endParaRPr lang="en-GB" b="1" dirty="0"/>
          </a:p>
        </p:txBody>
      </p:sp>
    </p:spTree>
    <p:extLst>
      <p:ext uri="{BB962C8B-B14F-4D97-AF65-F5344CB8AC3E}">
        <p14:creationId xmlns:p14="http://schemas.microsoft.com/office/powerpoint/2010/main" val="1761845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hape 426"/>
          <p:cNvSpPr>
            <a:spLocks noGrp="1" noRot="1" noChangeAspect="1"/>
          </p:cNvSpPr>
          <p:nvPr>
            <p:ph type="sldImg"/>
          </p:nvPr>
        </p:nvSpPr>
        <p:spPr>
          <a:xfrm>
            <a:off x="381000" y="685800"/>
            <a:ext cx="6096000" cy="3429000"/>
          </a:xfrm>
          <a:prstGeom prst="rect">
            <a:avLst/>
          </a:prstGeom>
        </p:spPr>
        <p:txBody>
          <a:bodyPr/>
          <a:lstStyle/>
          <a:p>
            <a:endParaRPr/>
          </a:p>
        </p:txBody>
      </p:sp>
      <p:sp>
        <p:nvSpPr>
          <p:cNvPr id="427" name="Shape 427"/>
          <p:cNvSpPr>
            <a:spLocks noGrp="1"/>
          </p:cNvSpPr>
          <p:nvPr>
            <p:ph type="body" sz="quarter" idx="1"/>
          </p:nvPr>
        </p:nvSpPr>
        <p:spPr>
          <a:prstGeom prst="rect">
            <a:avLst/>
          </a:prstGeom>
        </p:spPr>
        <p:txBody>
          <a:bodyPr/>
          <a:lstStyle/>
          <a:p>
            <a:pPr defTabSz="914400">
              <a:lnSpc>
                <a:spcPct val="100000"/>
              </a:lnSpc>
              <a:spcBef>
                <a:spcPts val="1500"/>
              </a:spcBef>
              <a:defRPr sz="2000" spc="-39"/>
            </a:pPr>
            <a:r>
              <a:t>The Market Efficiency Hypothesis, commonly known as the Efficient Market Hypothesis (EMH), is a fundamental concept in financial economics that suggests financial markets are "efficient" in reflecting all available information about the prices of securities. Introduced by Eugene Fama in the 1960s, EMH argues that it's impossible for investors to consistently achieve higher returns than average market returns on a risk-adjusted basis, because asset prices already incorporate and reflect all relevant information.</a:t>
            </a:r>
          </a:p>
          <a:p>
            <a:pPr defTabSz="914400">
              <a:lnSpc>
                <a:spcPct val="100000"/>
              </a:lnSpc>
              <a:spcBef>
                <a:spcPts val="1500"/>
              </a:spcBef>
              <a:defRPr sz="2000" spc="-39"/>
            </a:pPr>
            <a:r>
              <a:t>EMH is divided into three forms based on the extent of information considered to be reflected in the stock prices:</a:t>
            </a:r>
          </a:p>
          <a:p>
            <a:pPr defTabSz="914400">
              <a:lnSpc>
                <a:spcPct val="100000"/>
              </a:lnSpc>
              <a:spcBef>
                <a:spcPts val="1500"/>
              </a:spcBef>
              <a:defRPr sz="2000" spc="-39"/>
            </a:pPr>
            <a:r>
              <a:t>1. **Weak-Form Efficiency**: This form asserts that all past trading information, including historical prices and volumes, is fully reflected in stock prices. Therefore, technical analysis, which attempts to predict future stock prices based on past trends, cannot consistently outperform the market.</a:t>
            </a:r>
          </a:p>
          <a:p>
            <a:pPr defTabSz="914400">
              <a:lnSpc>
                <a:spcPct val="100000"/>
              </a:lnSpc>
              <a:spcBef>
                <a:spcPts val="1500"/>
              </a:spcBef>
              <a:defRPr sz="2000" spc="-39"/>
            </a:pPr>
            <a:r>
              <a:t>2. **Semi-Strong Form Efficiency**: According to this, all publicly available information (including past trading information, financial statements, news articles, etc.) is already reflected in stock prices. If this form of efficiency holds true, neither technical analysis nor fundamental analysis (which evaluates securities by attempting to measure their intrinsic value) would be able to consistently produce excess returns.</a:t>
            </a:r>
          </a:p>
          <a:p>
            <a:pPr defTabSz="914400">
              <a:lnSpc>
                <a:spcPct val="100000"/>
              </a:lnSpc>
              <a:spcBef>
                <a:spcPts val="1500"/>
              </a:spcBef>
              <a:defRPr sz="2000" spc="-39"/>
            </a:pPr>
            <a:r>
              <a:t>3. **Strong-Form Efficiency**: This is the most stringent form of the EMH and suggests that all information, public and private (including insider information), is fully reflected in stock prices. Under strong-form efficiency, no one can consistently achieve higher returns because even insider information is already priced into market values.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2400" dirty="0"/>
              <a:t>Conservatism bias is a common explanation for the underreaction of stock prices to news of a major earnings surprise. </a:t>
            </a:r>
          </a:p>
          <a:p>
            <a:endParaRPr lang="en-GB" sz="2400" dirty="0"/>
          </a:p>
          <a:p>
            <a:pPr marL="0" marR="0" lvl="0" indent="0" defTabSz="457200" eaLnBrk="1" fontAlgn="auto" latinLnBrk="0" hangingPunct="1">
              <a:lnSpc>
                <a:spcPct val="117999"/>
              </a:lnSpc>
              <a:spcBef>
                <a:spcPts val="0"/>
              </a:spcBef>
              <a:spcAft>
                <a:spcPts val="0"/>
              </a:spcAft>
              <a:buClrTx/>
              <a:buSzTx/>
              <a:buFontTx/>
              <a:buNone/>
              <a:tabLst/>
              <a:defRPr/>
            </a:pPr>
            <a:r>
              <a:rPr lang="en-GB" sz="2400" dirty="0"/>
              <a:t>Instead of adjusting their estimate, both analysists and investors overconfidently remain anchored to their prior views of the company’s prospects. </a:t>
            </a:r>
          </a:p>
          <a:p>
            <a:endParaRPr lang="en-GB" dirty="0"/>
          </a:p>
        </p:txBody>
      </p:sp>
    </p:spTree>
    <p:extLst>
      <p:ext uri="{BB962C8B-B14F-4D97-AF65-F5344CB8AC3E}">
        <p14:creationId xmlns:p14="http://schemas.microsoft.com/office/powerpoint/2010/main" val="2363959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Give them 2 minutes to think</a:t>
            </a:r>
          </a:p>
        </p:txBody>
      </p:sp>
      <p:sp>
        <p:nvSpPr>
          <p:cNvPr id="4" name="Date Placeholder 3"/>
          <p:cNvSpPr>
            <a:spLocks noGrp="1"/>
          </p:cNvSpPr>
          <p:nvPr>
            <p:ph type="dt" idx="1"/>
          </p:nvPr>
        </p:nvSpPr>
        <p:spPr/>
        <p:txBody>
          <a:bodyPr/>
          <a:lstStyle/>
          <a:p>
            <a:r>
              <a:rPr lang="en-US"/>
              <a:t>11/11/2021</a:t>
            </a:r>
            <a:endParaRPr lang="en-GB"/>
          </a:p>
        </p:txBody>
      </p:sp>
      <p:sp>
        <p:nvSpPr>
          <p:cNvPr id="5" name="Slide Number Placeholder 4"/>
          <p:cNvSpPr>
            <a:spLocks noGrp="1"/>
          </p:cNvSpPr>
          <p:nvPr>
            <p:ph type="sldNum" sz="quarter" idx="5"/>
          </p:nvPr>
        </p:nvSpPr>
        <p:spPr/>
        <p:txBody>
          <a:bodyPr/>
          <a:lstStyle/>
          <a:p>
            <a:fld id="{B580142D-57C3-47E3-BDA1-C0E00E7F2424}" type="slidenum">
              <a:rPr lang="en-GB" smtClean="0"/>
              <a:t>16</a:t>
            </a:fld>
            <a:endParaRPr lang="en-GB"/>
          </a:p>
        </p:txBody>
      </p:sp>
    </p:spTree>
    <p:extLst>
      <p:ext uri="{BB962C8B-B14F-4D97-AF65-F5344CB8AC3E}">
        <p14:creationId xmlns:p14="http://schemas.microsoft.com/office/powerpoint/2010/main" val="4258403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Correct option is B, A and 7</a:t>
            </a:r>
          </a:p>
        </p:txBody>
      </p:sp>
    </p:spTree>
    <p:extLst>
      <p:ext uri="{BB962C8B-B14F-4D97-AF65-F5344CB8AC3E}">
        <p14:creationId xmlns:p14="http://schemas.microsoft.com/office/powerpoint/2010/main" val="591140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defTabSz="1828800" hangingPunct="1">
              <a:lnSpc>
                <a:spcPct val="100000"/>
              </a:lnSpc>
              <a:spcBef>
                <a:spcPts val="0"/>
              </a:spcBef>
              <a:defRPr/>
            </a:pPr>
            <a:r>
              <a:rPr lang="en-GB" sz="1200" dirty="0"/>
              <a:t>It is a wishful thinking, closed-mindedness, and a way to alleviate discomfort.</a:t>
            </a:r>
          </a:p>
        </p:txBody>
      </p:sp>
    </p:spTree>
    <p:extLst>
      <p:ext uri="{BB962C8B-B14F-4D97-AF65-F5344CB8AC3E}">
        <p14:creationId xmlns:p14="http://schemas.microsoft.com/office/powerpoint/2010/main" val="2529545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It is reasonable </a:t>
            </a:r>
          </a:p>
        </p:txBody>
      </p:sp>
      <p:sp>
        <p:nvSpPr>
          <p:cNvPr id="4" name="Date Placeholder 3"/>
          <p:cNvSpPr>
            <a:spLocks noGrp="1"/>
          </p:cNvSpPr>
          <p:nvPr>
            <p:ph type="dt" idx="1"/>
          </p:nvPr>
        </p:nvSpPr>
        <p:spPr/>
        <p:txBody>
          <a:bodyPr/>
          <a:lstStyle/>
          <a:p>
            <a:r>
              <a:rPr lang="en-US"/>
              <a:t>11/11/2021</a:t>
            </a:r>
            <a:endParaRPr lang="en-GB"/>
          </a:p>
        </p:txBody>
      </p:sp>
      <p:sp>
        <p:nvSpPr>
          <p:cNvPr id="5" name="Slide Number Placeholder 4"/>
          <p:cNvSpPr>
            <a:spLocks noGrp="1"/>
          </p:cNvSpPr>
          <p:nvPr>
            <p:ph type="sldNum" sz="quarter" idx="5"/>
          </p:nvPr>
        </p:nvSpPr>
        <p:spPr/>
        <p:txBody>
          <a:bodyPr/>
          <a:lstStyle/>
          <a:p>
            <a:fld id="{B580142D-57C3-47E3-BDA1-C0E00E7F2424}" type="slidenum">
              <a:rPr lang="en-GB" smtClean="0"/>
              <a:t>19</a:t>
            </a:fld>
            <a:endParaRPr lang="en-GB"/>
          </a:p>
        </p:txBody>
      </p:sp>
    </p:spTree>
    <p:extLst>
      <p:ext uri="{BB962C8B-B14F-4D97-AF65-F5344CB8AC3E}">
        <p14:creationId xmlns:p14="http://schemas.microsoft.com/office/powerpoint/2010/main" val="4016940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defTabSz="1828800" hangingPunct="1">
              <a:lnSpc>
                <a:spcPct val="100000"/>
              </a:lnSpc>
              <a:spcBef>
                <a:spcPts val="0"/>
              </a:spcBef>
              <a:defRPr/>
            </a:pPr>
            <a:r>
              <a:rPr lang="en-GB" sz="1200" dirty="0"/>
              <a:t>It is a wishful thinking, closed-mindedness, and a way to alleviate discomfort.</a:t>
            </a:r>
          </a:p>
        </p:txBody>
      </p:sp>
    </p:spTree>
    <p:extLst>
      <p:ext uri="{BB962C8B-B14F-4D97-AF65-F5344CB8AC3E}">
        <p14:creationId xmlns:p14="http://schemas.microsoft.com/office/powerpoint/2010/main" val="360990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pPr defTabSz="914400">
              <a:lnSpc>
                <a:spcPct val="80000"/>
              </a:lnSpc>
              <a:defRPr sz="1200" b="1" spc="-24"/>
            </a:pPr>
            <a:r>
              <a:t>The first 3 can lead to biases and systematic errors</a:t>
            </a:r>
          </a:p>
          <a:p>
            <a:pPr defTabSz="914400">
              <a:lnSpc>
                <a:spcPct val="80000"/>
              </a:lnSpc>
              <a:defRPr sz="1200" b="1" spc="-24"/>
            </a:pPr>
            <a:r>
              <a:t>The 4</a:t>
            </a:r>
            <a:r>
              <a:rPr baseline="30000"/>
              <a:t>th</a:t>
            </a:r>
            <a:r>
              <a:t> relates to how people feel.</a:t>
            </a:r>
          </a:p>
        </p:txBody>
      </p:sp>
    </p:spTree>
    <p:extLst>
      <p:ext uri="{BB962C8B-B14F-4D97-AF65-F5344CB8AC3E}">
        <p14:creationId xmlns:p14="http://schemas.microsoft.com/office/powerpoint/2010/main" val="4184915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defTabSz="1828800" hangingPunct="1">
              <a:lnSpc>
                <a:spcPct val="100000"/>
              </a:lnSpc>
              <a:spcBef>
                <a:spcPts val="0"/>
              </a:spcBef>
              <a:defRPr/>
            </a:pPr>
            <a:r>
              <a:rPr lang="en-GB" sz="1200" dirty="0"/>
              <a:t>It is a wishful thinking, closed-mindedness, and a way to alleviate discomfort.</a:t>
            </a:r>
          </a:p>
        </p:txBody>
      </p:sp>
    </p:spTree>
    <p:extLst>
      <p:ext uri="{BB962C8B-B14F-4D97-AF65-F5344CB8AC3E}">
        <p14:creationId xmlns:p14="http://schemas.microsoft.com/office/powerpoint/2010/main" val="1396913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082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indent="0">
              <a:buClr>
                <a:srgbClr val="5E797C"/>
              </a:buClr>
              <a:buNone/>
            </a:pPr>
            <a:endParaRPr lang="en-GB" b="1" dirty="0"/>
          </a:p>
        </p:txBody>
      </p:sp>
    </p:spTree>
    <p:extLst>
      <p:ext uri="{BB962C8B-B14F-4D97-AF65-F5344CB8AC3E}">
        <p14:creationId xmlns:p14="http://schemas.microsoft.com/office/powerpoint/2010/main" val="3244103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defTabSz="1828800" hangingPunct="1">
              <a:lnSpc>
                <a:spcPct val="100000"/>
              </a:lnSpc>
              <a:spcBef>
                <a:spcPts val="0"/>
              </a:spcBef>
              <a:defRPr/>
            </a:pPr>
            <a:r>
              <a:rPr lang="en-GB" sz="1200" dirty="0"/>
              <a:t>It is a wishful thinking, closed-mindedness, and a way to alleviate discomfort.</a:t>
            </a:r>
          </a:p>
        </p:txBody>
      </p:sp>
    </p:spTree>
    <p:extLst>
      <p:ext uri="{BB962C8B-B14F-4D97-AF65-F5344CB8AC3E}">
        <p14:creationId xmlns:p14="http://schemas.microsoft.com/office/powerpoint/2010/main" val="2755185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defTabSz="1828800" hangingPunct="1">
              <a:lnSpc>
                <a:spcPct val="100000"/>
              </a:lnSpc>
              <a:spcBef>
                <a:spcPts val="0"/>
              </a:spcBef>
              <a:defRPr/>
            </a:pPr>
            <a:r>
              <a:rPr lang="en-GB" sz="1200" dirty="0"/>
              <a:t>It is a wishful thinking, closed-mindedness, and a way to alleviate discomfort.</a:t>
            </a:r>
          </a:p>
        </p:txBody>
      </p:sp>
    </p:spTree>
    <p:extLst>
      <p:ext uri="{BB962C8B-B14F-4D97-AF65-F5344CB8AC3E}">
        <p14:creationId xmlns:p14="http://schemas.microsoft.com/office/powerpoint/2010/main" val="2789634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29839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indent="0">
              <a:buClr>
                <a:srgbClr val="5E797C"/>
              </a:buClr>
              <a:buNone/>
            </a:pPr>
            <a:endParaRPr lang="en-GB" b="1" dirty="0"/>
          </a:p>
        </p:txBody>
      </p:sp>
    </p:spTree>
    <p:extLst>
      <p:ext uri="{BB962C8B-B14F-4D97-AF65-F5344CB8AC3E}">
        <p14:creationId xmlns:p14="http://schemas.microsoft.com/office/powerpoint/2010/main" val="2236157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indent="0">
              <a:buClr>
                <a:srgbClr val="5E797C"/>
              </a:buClr>
              <a:buNone/>
            </a:pPr>
            <a:endParaRPr lang="en-GB" b="1" dirty="0"/>
          </a:p>
        </p:txBody>
      </p:sp>
    </p:spTree>
    <p:extLst>
      <p:ext uri="{BB962C8B-B14F-4D97-AF65-F5344CB8AC3E}">
        <p14:creationId xmlns:p14="http://schemas.microsoft.com/office/powerpoint/2010/main" val="680689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indent="0">
              <a:buClr>
                <a:srgbClr val="5E797C"/>
              </a:buClr>
              <a:buNone/>
            </a:pPr>
            <a:endParaRPr lang="en-GB" b="1" dirty="0"/>
          </a:p>
        </p:txBody>
      </p:sp>
    </p:spTree>
    <p:extLst>
      <p:ext uri="{BB962C8B-B14F-4D97-AF65-F5344CB8AC3E}">
        <p14:creationId xmlns:p14="http://schemas.microsoft.com/office/powerpoint/2010/main" val="784833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It is reasonable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04/11/2021</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0142D-57C3-47E3-BDA1-C0E00E7F24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74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marR="0" lvl="0" indent="0" algn="just" defTabSz="457200" eaLnBrk="1" fontAlgn="auto" latinLnBrk="0" hangingPunct="1">
              <a:lnSpc>
                <a:spcPct val="117999"/>
              </a:lnSpc>
              <a:spcBef>
                <a:spcPts val="0"/>
              </a:spcBef>
              <a:spcAft>
                <a:spcPts val="0"/>
              </a:spcAft>
              <a:buClrTx/>
              <a:buSzTx/>
              <a:buFontTx/>
              <a:buNone/>
              <a:tabLst/>
              <a:defRPr/>
            </a:pPr>
            <a:r>
              <a:rPr lang="en-US" sz="1200" kern="1200" dirty="0">
                <a:solidFill>
                  <a:prstClr val="black"/>
                </a:solidFill>
                <a:latin typeface="Franklin Gothic Book" panose="020F0502020204030204"/>
              </a:rPr>
              <a:t>Although</a:t>
            </a:r>
            <a:r>
              <a:rPr lang="en-US" sz="1200" dirty="0">
                <a:solidFill>
                  <a:prstClr val="black"/>
                </a:solidFill>
                <a:latin typeface="Franklin Gothic Book" panose="020F0502020204030204"/>
              </a:rPr>
              <a:t> everyone has cognitive biases, they often can be reduced or removed through incentives, nudges, training, and education.</a:t>
            </a:r>
            <a:endParaRPr lang="en-US" sz="1200" kern="1200" dirty="0">
              <a:solidFill>
                <a:prstClr val="black"/>
              </a:solidFill>
              <a:latin typeface="Franklin Gothic Book" panose="020F0502020204030204"/>
            </a:endParaRPr>
          </a:p>
          <a:p>
            <a:pPr marL="0" marR="0" lvl="0" indent="0" defTabSz="457200" eaLnBrk="1" fontAlgn="auto" latinLnBrk="0" hangingPunct="1">
              <a:lnSpc>
                <a:spcPct val="117999"/>
              </a:lnSpc>
              <a:spcBef>
                <a:spcPts val="0"/>
              </a:spcBef>
              <a:spcAft>
                <a:spcPts val="0"/>
              </a:spcAft>
              <a:buClrTx/>
              <a:buSzTx/>
              <a:buFontTx/>
              <a:buNone/>
              <a:tabLst/>
              <a:defRPr/>
            </a:pPr>
            <a:endParaRPr lang="en-GB" b="1" dirty="0"/>
          </a:p>
        </p:txBody>
      </p:sp>
    </p:spTree>
    <p:extLst>
      <p:ext uri="{BB962C8B-B14F-4D97-AF65-F5344CB8AC3E}">
        <p14:creationId xmlns:p14="http://schemas.microsoft.com/office/powerpoint/2010/main" val="195498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It is reasonable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04/11/2021</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0142D-57C3-47E3-BDA1-C0E00E7F24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24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It is reasonable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04/11/2021</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0142D-57C3-47E3-BDA1-C0E00E7F24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497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96183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marR="0" lvl="0" indent="0" defTabSz="457200" eaLnBrk="1" fontAlgn="auto" latinLnBrk="0" hangingPunct="1">
              <a:lnSpc>
                <a:spcPct val="117999"/>
              </a:lnSpc>
              <a:spcBef>
                <a:spcPts val="0"/>
              </a:spcBef>
              <a:spcAft>
                <a:spcPts val="0"/>
              </a:spcAft>
              <a:buClrTx/>
              <a:buSzTx/>
              <a:buFontTx/>
              <a:buNone/>
              <a:tabLst/>
              <a:defRPr/>
            </a:pPr>
            <a:endParaRPr lang="en-GB" b="1" dirty="0"/>
          </a:p>
        </p:txBody>
      </p:sp>
    </p:spTree>
    <p:extLst>
      <p:ext uri="{BB962C8B-B14F-4D97-AF65-F5344CB8AC3E}">
        <p14:creationId xmlns:p14="http://schemas.microsoft.com/office/powerpoint/2010/main" val="2333635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marR="0" lvl="0" indent="0" defTabSz="457200" eaLnBrk="1" fontAlgn="auto" latinLnBrk="0" hangingPunct="1">
              <a:lnSpc>
                <a:spcPct val="117999"/>
              </a:lnSpc>
              <a:spcBef>
                <a:spcPts val="0"/>
              </a:spcBef>
              <a:spcAft>
                <a:spcPts val="0"/>
              </a:spcAft>
              <a:buClrTx/>
              <a:buSzTx/>
              <a:buFontTx/>
              <a:buNone/>
              <a:tabLst/>
              <a:defRPr/>
            </a:pPr>
            <a:endParaRPr lang="en-GB" b="1" dirty="0"/>
          </a:p>
        </p:txBody>
      </p:sp>
    </p:spTree>
    <p:extLst>
      <p:ext uri="{BB962C8B-B14F-4D97-AF65-F5344CB8AC3E}">
        <p14:creationId xmlns:p14="http://schemas.microsoft.com/office/powerpoint/2010/main" val="1781309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r>
              <a:rPr lang="en-GB" dirty="0"/>
              <a:t>Front-end load is a commission or sales charge applied at the time of the initial purchase of mutual fund.</a:t>
            </a:r>
          </a:p>
          <a:p>
            <a:endParaRPr lang="en-GB" dirty="0"/>
          </a:p>
          <a:p>
            <a:r>
              <a:rPr lang="en-GB" dirty="0"/>
              <a:t>Back-end load is a fee that investors pay when selling mutual fund shares. </a:t>
            </a:r>
          </a:p>
        </p:txBody>
      </p:sp>
    </p:spTree>
    <p:extLst>
      <p:ext uri="{BB962C8B-B14F-4D97-AF65-F5344CB8AC3E}">
        <p14:creationId xmlns:p14="http://schemas.microsoft.com/office/powerpoint/2010/main" val="3745091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defTabSz="914400">
              <a:lnSpc>
                <a:spcPct val="80000"/>
              </a:lnSpc>
              <a:defRPr sz="1200" spc="-24">
                <a:solidFill>
                  <a:srgbClr val="202122"/>
                </a:solidFill>
                <a:latin typeface="Arial"/>
                <a:ea typeface="Arial"/>
                <a:cs typeface="Arial"/>
                <a:sym typeface="Arial"/>
              </a:defRPr>
            </a:pPr>
            <a:r>
              <a:rPr lang="en-GB" dirty="0"/>
              <a:t>Post–earnings-announcement drift or </a:t>
            </a:r>
            <a:r>
              <a:rPr lang="en-GB" dirty="0" err="1"/>
              <a:t>PEADis</a:t>
            </a:r>
            <a:r>
              <a:rPr lang="en-GB" dirty="0"/>
              <a:t> the tendency for a stock’s cumulative </a:t>
            </a:r>
            <a:r>
              <a:rPr lang="en-GB" u="sng" dirty="0">
                <a:hlinkClick r:id="rId3"/>
              </a:rPr>
              <a:t>abnormal returns</a:t>
            </a:r>
            <a:r>
              <a:rPr lang="en-GB" dirty="0"/>
              <a:t> to drift in the direction of an </a:t>
            </a:r>
            <a:r>
              <a:rPr lang="en-GB" u="sng" dirty="0">
                <a:hlinkClick r:id="rId4"/>
              </a:rPr>
              <a:t>earnings surprise</a:t>
            </a:r>
            <a:r>
              <a:rPr lang="en-GB" dirty="0"/>
              <a:t> for several weeks (even several months) following an earnings announcement. Despite the efficient market hypothesis suggesting that stock prices should adjust almost instantaneously to reflect new information, the PEAD phenomenon indicates that stock prices adjust gradually. This implies that the market does not fully incorporate the implications of the earnings surprise immediately after the announcement</a:t>
            </a:r>
          </a:p>
        </p:txBody>
      </p:sp>
    </p:spTree>
    <p:extLst>
      <p:ext uri="{BB962C8B-B14F-4D97-AF65-F5344CB8AC3E}">
        <p14:creationId xmlns:p14="http://schemas.microsoft.com/office/powerpoint/2010/main" val="32127444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It is reasonable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04/11/2021</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0142D-57C3-47E3-BDA1-C0E00E7F24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006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marR="0" lvl="0" indent="0" defTabSz="457200" eaLnBrk="1" fontAlgn="auto" latinLnBrk="0" hangingPunct="1">
              <a:lnSpc>
                <a:spcPct val="117999"/>
              </a:lnSpc>
              <a:spcBef>
                <a:spcPts val="0"/>
              </a:spcBef>
              <a:spcAft>
                <a:spcPts val="0"/>
              </a:spcAft>
              <a:buClrTx/>
              <a:buSzTx/>
              <a:buFontTx/>
              <a:buNone/>
              <a:tabLst/>
              <a:defRPr/>
            </a:pPr>
            <a:endParaRPr lang="en-GB" b="1" dirty="0"/>
          </a:p>
        </p:txBody>
      </p:sp>
    </p:spTree>
    <p:extLst>
      <p:ext uri="{BB962C8B-B14F-4D97-AF65-F5344CB8AC3E}">
        <p14:creationId xmlns:p14="http://schemas.microsoft.com/office/powerpoint/2010/main" val="21882744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marR="0" lvl="0" indent="0" defTabSz="457200" eaLnBrk="1" fontAlgn="auto" latinLnBrk="0" hangingPunct="1">
              <a:lnSpc>
                <a:spcPct val="117999"/>
              </a:lnSpc>
              <a:spcBef>
                <a:spcPts val="0"/>
              </a:spcBef>
              <a:spcAft>
                <a:spcPts val="0"/>
              </a:spcAft>
              <a:buClrTx/>
              <a:buSzTx/>
              <a:buFontTx/>
              <a:buNone/>
              <a:tabLst/>
              <a:defRPr/>
            </a:pPr>
            <a:endParaRPr lang="en-GB" b="1" dirty="0"/>
          </a:p>
        </p:txBody>
      </p:sp>
    </p:spTree>
    <p:extLst>
      <p:ext uri="{BB962C8B-B14F-4D97-AF65-F5344CB8AC3E}">
        <p14:creationId xmlns:p14="http://schemas.microsoft.com/office/powerpoint/2010/main" val="84299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72290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marR="0" lvl="0" indent="0" defTabSz="457200" eaLnBrk="1" fontAlgn="auto" latinLnBrk="0" hangingPunct="1">
              <a:lnSpc>
                <a:spcPct val="117999"/>
              </a:lnSpc>
              <a:spcBef>
                <a:spcPts val="0"/>
              </a:spcBef>
              <a:spcAft>
                <a:spcPts val="0"/>
              </a:spcAft>
              <a:buClrTx/>
              <a:buSzTx/>
              <a:buFontTx/>
              <a:buNone/>
              <a:tabLst/>
              <a:defRPr/>
            </a:pPr>
            <a:r>
              <a:rPr lang="en-GB" b="1" dirty="0"/>
              <a:t>Politicians is the same thing, they’re judged on whether the economy grows, or unemployment goes down but often these are not related to anything they’ve done.</a:t>
            </a:r>
          </a:p>
        </p:txBody>
      </p:sp>
    </p:spTree>
    <p:extLst>
      <p:ext uri="{BB962C8B-B14F-4D97-AF65-F5344CB8AC3E}">
        <p14:creationId xmlns:p14="http://schemas.microsoft.com/office/powerpoint/2010/main" val="1649966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r>
              <a:rPr lang="en-GB" dirty="0"/>
              <a:t>An investor invests $100,000 in a  mutual fund. Over 5 years the market  value of his investment grows to  $175,000. Then in the last 3 months,  the value falls to $150,000. The investor  may look at his investment performance  of as a loss of $25,000 in 2 months and  not an overall profit of $50,000in 5 years.</a:t>
            </a:r>
            <a:endParaRPr lang="en-PT" dirty="0"/>
          </a:p>
        </p:txBody>
      </p:sp>
    </p:spTree>
    <p:extLst>
      <p:ext uri="{BB962C8B-B14F-4D97-AF65-F5344CB8AC3E}">
        <p14:creationId xmlns:p14="http://schemas.microsoft.com/office/powerpoint/2010/main" val="2323388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marR="0" lvl="0" indent="0" defTabSz="457200" eaLnBrk="1" fontAlgn="auto" latinLnBrk="0" hangingPunct="1">
              <a:lnSpc>
                <a:spcPct val="117999"/>
              </a:lnSpc>
              <a:spcBef>
                <a:spcPts val="0"/>
              </a:spcBef>
              <a:spcAft>
                <a:spcPts val="0"/>
              </a:spcAft>
              <a:buClrTx/>
              <a:buSzTx/>
              <a:buFontTx/>
              <a:buNone/>
              <a:tabLst/>
              <a:defRPr/>
            </a:pPr>
            <a:endParaRPr lang="en-GB" b="1" dirty="0"/>
          </a:p>
        </p:txBody>
      </p:sp>
    </p:spTree>
    <p:extLst>
      <p:ext uri="{BB962C8B-B14F-4D97-AF65-F5344CB8AC3E}">
        <p14:creationId xmlns:p14="http://schemas.microsoft.com/office/powerpoint/2010/main" val="9540655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marR="0" lvl="0" indent="0" defTabSz="457200" eaLnBrk="1" fontAlgn="auto" latinLnBrk="0" hangingPunct="1">
              <a:lnSpc>
                <a:spcPct val="117999"/>
              </a:lnSpc>
              <a:spcBef>
                <a:spcPts val="0"/>
              </a:spcBef>
              <a:spcAft>
                <a:spcPts val="0"/>
              </a:spcAft>
              <a:buClrTx/>
              <a:buSzTx/>
              <a:buFontTx/>
              <a:buNone/>
              <a:tabLst/>
              <a:defRPr/>
            </a:pPr>
            <a:r>
              <a:rPr lang="en-GB" dirty="0">
                <a:solidFill>
                  <a:srgbClr val="212529"/>
                </a:solidFill>
              </a:rPr>
              <a:t>Consider a story (from Steven Robbins) </a:t>
            </a:r>
            <a:endParaRPr lang="en-GB" b="1" dirty="0"/>
          </a:p>
        </p:txBody>
      </p:sp>
    </p:spTree>
    <p:extLst>
      <p:ext uri="{BB962C8B-B14F-4D97-AF65-F5344CB8AC3E}">
        <p14:creationId xmlns:p14="http://schemas.microsoft.com/office/powerpoint/2010/main" val="22735976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endParaRPr lang="en-GB" dirty="0">
              <a:effectLst/>
              <a:latin typeface="Helvetica" pitchFamily="2" charset="0"/>
            </a:endParaRPr>
          </a:p>
          <a:p>
            <a:br>
              <a:rPr lang="en-GB" b="1" i="0" dirty="0">
                <a:solidFill>
                  <a:srgbClr val="ECECEC"/>
                </a:solidFill>
                <a:effectLst/>
                <a:highlight>
                  <a:srgbClr val="212121"/>
                </a:highlight>
                <a:latin typeface="Söhne"/>
              </a:rPr>
            </a:br>
            <a:r>
              <a:rPr lang="en-GB" b="1" i="0" dirty="0">
                <a:solidFill>
                  <a:srgbClr val="ECECEC"/>
                </a:solidFill>
                <a:effectLst/>
                <a:highlight>
                  <a:srgbClr val="212121"/>
                </a:highlight>
                <a:latin typeface="Söhne"/>
              </a:rPr>
              <a:t>Procedure Invariance</a:t>
            </a:r>
            <a:r>
              <a:rPr lang="en-GB" b="0" i="0" dirty="0">
                <a:solidFill>
                  <a:srgbClr val="ECECEC"/>
                </a:solidFill>
                <a:effectLst/>
                <a:highlight>
                  <a:srgbClr val="212121"/>
                </a:highlight>
                <a:latin typeface="Söhne"/>
              </a:rPr>
              <a:t> is a principle in decision theory, particularly within the framework of rational choice theory, which holds that the preference between alternatives should not depend on the method or procedure used to present them. This means that the choice outcome should remain consistent regardless of the way choices are described or the order in which they are presented. In an ideal rational scenario, different methods of eliciting preferences (e.g., choice, matching, pricing) should yield equivalent results if the underlying preferences are stable and consistent.</a:t>
            </a:r>
          </a:p>
          <a:p>
            <a:endParaRPr lang="en-GB" b="0" i="0" dirty="0">
              <a:solidFill>
                <a:srgbClr val="ECECEC"/>
              </a:solidFill>
              <a:effectLst/>
              <a:highlight>
                <a:srgbClr val="212121"/>
              </a:highlight>
              <a:latin typeface="Söhne"/>
            </a:endParaRPr>
          </a:p>
          <a:p>
            <a:r>
              <a:rPr lang="en-GB" b="0" i="0" dirty="0">
                <a:solidFill>
                  <a:srgbClr val="ECECEC"/>
                </a:solidFill>
                <a:effectLst/>
                <a:highlight>
                  <a:srgbClr val="212121"/>
                </a:highlight>
                <a:latin typeface="Söhne"/>
              </a:rPr>
              <a:t>Anchoring violates this key principle of rational choice theory, which similar to to EUT.</a:t>
            </a:r>
            <a:endParaRPr dirty="0"/>
          </a:p>
        </p:txBody>
      </p:sp>
    </p:spTree>
    <p:extLst>
      <p:ext uri="{BB962C8B-B14F-4D97-AF65-F5344CB8AC3E}">
        <p14:creationId xmlns:p14="http://schemas.microsoft.com/office/powerpoint/2010/main" val="41093010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457200" eaLnBrk="1" fontAlgn="auto" latinLnBrk="0" hangingPunct="1">
              <a:lnSpc>
                <a:spcPct val="117999"/>
              </a:lnSpc>
              <a:spcBef>
                <a:spcPts val="0"/>
              </a:spcBef>
              <a:spcAft>
                <a:spcPts val="0"/>
              </a:spcAft>
              <a:buClrTx/>
              <a:buSzTx/>
              <a:buFontTx/>
              <a:buNone/>
              <a:tabLst/>
              <a:defRPr/>
            </a:pPr>
            <a:r>
              <a:rPr lang="en-GB" dirty="0"/>
              <a:t>And also </a:t>
            </a:r>
            <a:r>
              <a:rPr lang="en-GB" sz="2400" dirty="0"/>
              <a:t>If the same choice is framed as a loss, rather than as a gain, different decisions are made.</a:t>
            </a:r>
          </a:p>
          <a:p>
            <a:endParaRPr lang="en-GB"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04/11/2021</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0142D-57C3-47E3-BDA1-C0E00E7F24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4339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It is reasonable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04/11/2021</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0142D-57C3-47E3-BDA1-C0E00E7F24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074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It is reasonable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04/11/2021</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0142D-57C3-47E3-BDA1-C0E00E7F24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2388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It is reasonable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04/11/2021</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0142D-57C3-47E3-BDA1-C0E00E7F24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882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It is reasonable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04/11/2021</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0142D-57C3-47E3-BDA1-C0E00E7F24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24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marR="0" lvl="0" indent="0" defTabSz="457200" eaLnBrk="1" fontAlgn="auto" latinLnBrk="0" hangingPunct="1">
              <a:lnSpc>
                <a:spcPct val="117999"/>
              </a:lnSpc>
              <a:spcBef>
                <a:spcPts val="0"/>
              </a:spcBef>
              <a:spcAft>
                <a:spcPts val="0"/>
              </a:spcAft>
              <a:buClrTx/>
              <a:buSzTx/>
              <a:buFontTx/>
              <a:buNone/>
              <a:tabLst/>
              <a:defRPr/>
            </a:pPr>
            <a:endParaRPr lang="en-GB" b="1" dirty="0"/>
          </a:p>
        </p:txBody>
      </p:sp>
    </p:spTree>
    <p:extLst>
      <p:ext uri="{BB962C8B-B14F-4D97-AF65-F5344CB8AC3E}">
        <p14:creationId xmlns:p14="http://schemas.microsoft.com/office/powerpoint/2010/main" val="37305866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It is reasonable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04/11/2021</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0142D-57C3-47E3-BDA1-C0E00E7F24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0119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fontAlgn="base">
              <a:spcBef>
                <a:spcPts val="0"/>
              </a:spcBef>
            </a:pPr>
            <a:r>
              <a:rPr lang="en-GB" sz="2400" dirty="0"/>
              <a:t>This experiment demonstrates a failure Decision theory’s “</a:t>
            </a:r>
            <a:r>
              <a:rPr lang="en-GB" sz="2400" b="1" dirty="0">
                <a:solidFill>
                  <a:srgbClr val="C00000"/>
                </a:solidFill>
              </a:rPr>
              <a:t>invariance</a:t>
            </a:r>
            <a:r>
              <a:rPr lang="en-GB" sz="2400" dirty="0"/>
              <a:t>” assumption:</a:t>
            </a:r>
          </a:p>
          <a:p>
            <a:pPr algn="just" fontAlgn="base">
              <a:spcBef>
                <a:spcPts val="0"/>
              </a:spcBef>
            </a:pPr>
            <a:endParaRPr lang="en-GB" sz="2400" dirty="0"/>
          </a:p>
          <a:p>
            <a:pPr algn="just" fontAlgn="base">
              <a:spcBef>
                <a:spcPts val="0"/>
              </a:spcBef>
            </a:pPr>
            <a:r>
              <a:rPr lang="en-GB" sz="2400" dirty="0"/>
              <a:t>Decisions should depend on the real value of the outcomes, not the way the prospects are worded</a:t>
            </a:r>
            <a:endParaRPr lang="en-US" sz="2400" b="1"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04/11/2021</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0142D-57C3-47E3-BDA1-C0E00E7F24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4052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It is reasonable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04/11/2021</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0142D-57C3-47E3-BDA1-C0E00E7F24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6948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It is reasonable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04/11/2021</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0142D-57C3-47E3-BDA1-C0E00E7F24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0924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It is reasonable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04/11/2021</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0142D-57C3-47E3-BDA1-C0E00E7F24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0713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It is reasonable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04/11/2021</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0142D-57C3-47E3-BDA1-C0E00E7F24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7747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It is reasonable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04/11/2021</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0142D-57C3-47E3-BDA1-C0E00E7F24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4360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It is reasonable </a:t>
            </a:r>
          </a:p>
        </p:txBody>
      </p:sp>
      <p:sp>
        <p:nvSpPr>
          <p:cNvPr id="4" name="Date Placeholder 3"/>
          <p:cNvSpPr>
            <a:spLocks noGrp="1"/>
          </p:cNvSpPr>
          <p:nvPr>
            <p:ph type="dt" idx="1"/>
          </p:nvPr>
        </p:nvSpPr>
        <p:spPr/>
        <p:txBody>
          <a:bodyPr/>
          <a:lstStyle/>
          <a:p>
            <a:r>
              <a:rPr lang="en-GB"/>
              <a:t>04/11/2021</a:t>
            </a:r>
          </a:p>
        </p:txBody>
      </p:sp>
      <p:sp>
        <p:nvSpPr>
          <p:cNvPr id="5" name="Slide Number Placeholder 4"/>
          <p:cNvSpPr>
            <a:spLocks noGrp="1"/>
          </p:cNvSpPr>
          <p:nvPr>
            <p:ph type="sldNum" sz="quarter" idx="5"/>
          </p:nvPr>
        </p:nvSpPr>
        <p:spPr/>
        <p:txBody>
          <a:bodyPr/>
          <a:lstStyle/>
          <a:p>
            <a:fld id="{B580142D-57C3-47E3-BDA1-C0E00E7F2424}" type="slidenum">
              <a:rPr lang="en-GB" smtClean="0"/>
              <a:t>62</a:t>
            </a:fld>
            <a:endParaRPr lang="en-GB"/>
          </a:p>
        </p:txBody>
      </p:sp>
    </p:spTree>
    <p:extLst>
      <p:ext uri="{BB962C8B-B14F-4D97-AF65-F5344CB8AC3E}">
        <p14:creationId xmlns:p14="http://schemas.microsoft.com/office/powerpoint/2010/main" val="32803050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It is reasonable </a:t>
            </a:r>
          </a:p>
        </p:txBody>
      </p:sp>
      <p:sp>
        <p:nvSpPr>
          <p:cNvPr id="4" name="Date Placeholder 3"/>
          <p:cNvSpPr>
            <a:spLocks noGrp="1"/>
          </p:cNvSpPr>
          <p:nvPr>
            <p:ph type="dt" idx="1"/>
          </p:nvPr>
        </p:nvSpPr>
        <p:spPr/>
        <p:txBody>
          <a:bodyPr/>
          <a:lstStyle/>
          <a:p>
            <a:r>
              <a:rPr lang="en-GB"/>
              <a:t>04/11/2021</a:t>
            </a:r>
          </a:p>
        </p:txBody>
      </p:sp>
      <p:sp>
        <p:nvSpPr>
          <p:cNvPr id="5" name="Slide Number Placeholder 4"/>
          <p:cNvSpPr>
            <a:spLocks noGrp="1"/>
          </p:cNvSpPr>
          <p:nvPr>
            <p:ph type="sldNum" sz="quarter" idx="5"/>
          </p:nvPr>
        </p:nvSpPr>
        <p:spPr/>
        <p:txBody>
          <a:bodyPr/>
          <a:lstStyle/>
          <a:p>
            <a:fld id="{B580142D-57C3-47E3-BDA1-C0E00E7F2424}" type="slidenum">
              <a:rPr lang="en-GB" smtClean="0"/>
              <a:t>63</a:t>
            </a:fld>
            <a:endParaRPr lang="en-GB"/>
          </a:p>
        </p:txBody>
      </p:sp>
    </p:spTree>
    <p:extLst>
      <p:ext uri="{BB962C8B-B14F-4D97-AF65-F5344CB8AC3E}">
        <p14:creationId xmlns:p14="http://schemas.microsoft.com/office/powerpoint/2010/main" val="8755446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endParaRPr lang="en-GB" dirty="0">
              <a:effectLst/>
              <a:latin typeface="Helvetica" pitchFamily="2" charset="0"/>
            </a:endParaRPr>
          </a:p>
          <a:p>
            <a:br>
              <a:rPr lang="en-GB" b="1" i="0" dirty="0">
                <a:solidFill>
                  <a:srgbClr val="ECECEC"/>
                </a:solidFill>
                <a:effectLst/>
                <a:highlight>
                  <a:srgbClr val="212121"/>
                </a:highlight>
                <a:latin typeface="Söhne"/>
              </a:rPr>
            </a:br>
            <a:r>
              <a:rPr lang="en-GB" b="1" i="0" dirty="0">
                <a:solidFill>
                  <a:srgbClr val="ECECEC"/>
                </a:solidFill>
                <a:effectLst/>
                <a:highlight>
                  <a:srgbClr val="212121"/>
                </a:highlight>
                <a:latin typeface="Söhne"/>
              </a:rPr>
              <a:t>Procedure Invariance</a:t>
            </a:r>
            <a:r>
              <a:rPr lang="en-GB" b="0" i="0" dirty="0">
                <a:solidFill>
                  <a:srgbClr val="ECECEC"/>
                </a:solidFill>
                <a:effectLst/>
                <a:highlight>
                  <a:srgbClr val="212121"/>
                </a:highlight>
                <a:latin typeface="Söhne"/>
              </a:rPr>
              <a:t> is a principle in decision theory, particularly within the framework of rational choice theory, which holds that the preference between alternatives should not depend on the method or procedure used to present them. This means that the choice outcome should remain consistent regardless of the way choices are described or the order in which they are presented. In an ideal rational scenario, different methods of eliciting preferences (e.g., choice, matching, pricing) should yield equivalent results if the underlying preferences are stable and consistent.</a:t>
            </a:r>
          </a:p>
          <a:p>
            <a:endParaRPr lang="en-GB" b="0" i="0" dirty="0">
              <a:solidFill>
                <a:srgbClr val="ECECEC"/>
              </a:solidFill>
              <a:effectLst/>
              <a:highlight>
                <a:srgbClr val="212121"/>
              </a:highlight>
              <a:latin typeface="Söhne"/>
            </a:endParaRPr>
          </a:p>
          <a:p>
            <a:r>
              <a:rPr lang="en-GB" b="0" i="0" dirty="0">
                <a:solidFill>
                  <a:srgbClr val="ECECEC"/>
                </a:solidFill>
                <a:effectLst/>
                <a:highlight>
                  <a:srgbClr val="212121"/>
                </a:highlight>
                <a:latin typeface="Söhne"/>
              </a:rPr>
              <a:t>Anchoring violates this key principle of rational choice theory, which similar to to EUT.</a:t>
            </a:r>
            <a:endParaRPr dirty="0"/>
          </a:p>
        </p:txBody>
      </p:sp>
    </p:spTree>
    <p:extLst>
      <p:ext uri="{BB962C8B-B14F-4D97-AF65-F5344CB8AC3E}">
        <p14:creationId xmlns:p14="http://schemas.microsoft.com/office/powerpoint/2010/main" val="3526711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marR="0" lvl="0" indent="0" defTabSz="457200" eaLnBrk="1" fontAlgn="auto" latinLnBrk="0" hangingPunct="1">
              <a:lnSpc>
                <a:spcPct val="117999"/>
              </a:lnSpc>
              <a:spcBef>
                <a:spcPts val="0"/>
              </a:spcBef>
              <a:spcAft>
                <a:spcPts val="0"/>
              </a:spcAft>
              <a:buClrTx/>
              <a:buSzTx/>
              <a:buFontTx/>
              <a:buNone/>
              <a:tabLst/>
              <a:defRPr/>
            </a:pPr>
            <a:endParaRPr lang="en-GB" b="1" dirty="0"/>
          </a:p>
        </p:txBody>
      </p:sp>
    </p:spTree>
    <p:extLst>
      <p:ext uri="{BB962C8B-B14F-4D97-AF65-F5344CB8AC3E}">
        <p14:creationId xmlns:p14="http://schemas.microsoft.com/office/powerpoint/2010/main" val="36810885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It is reasonable </a:t>
            </a:r>
          </a:p>
        </p:txBody>
      </p:sp>
      <p:sp>
        <p:nvSpPr>
          <p:cNvPr id="4" name="Date Placeholder 3"/>
          <p:cNvSpPr>
            <a:spLocks noGrp="1"/>
          </p:cNvSpPr>
          <p:nvPr>
            <p:ph type="dt" idx="1"/>
          </p:nvPr>
        </p:nvSpPr>
        <p:spPr/>
        <p:txBody>
          <a:bodyPr/>
          <a:lstStyle/>
          <a:p>
            <a:r>
              <a:rPr lang="en-GB"/>
              <a:t>04/11/2021</a:t>
            </a:r>
          </a:p>
        </p:txBody>
      </p:sp>
      <p:sp>
        <p:nvSpPr>
          <p:cNvPr id="5" name="Slide Number Placeholder 4"/>
          <p:cNvSpPr>
            <a:spLocks noGrp="1"/>
          </p:cNvSpPr>
          <p:nvPr>
            <p:ph type="sldNum" sz="quarter" idx="5"/>
          </p:nvPr>
        </p:nvSpPr>
        <p:spPr/>
        <p:txBody>
          <a:bodyPr/>
          <a:lstStyle/>
          <a:p>
            <a:fld id="{B580142D-57C3-47E3-BDA1-C0E00E7F2424}" type="slidenum">
              <a:rPr lang="en-GB" smtClean="0"/>
              <a:t>65</a:t>
            </a:fld>
            <a:endParaRPr lang="en-GB"/>
          </a:p>
        </p:txBody>
      </p:sp>
    </p:spTree>
    <p:extLst>
      <p:ext uri="{BB962C8B-B14F-4D97-AF65-F5344CB8AC3E}">
        <p14:creationId xmlns:p14="http://schemas.microsoft.com/office/powerpoint/2010/main" val="30009505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5600" dirty="0"/>
              <a:t>We say this in lecture 3. Nothing is really different about the problems.</a:t>
            </a:r>
          </a:p>
          <a:p>
            <a:r>
              <a:rPr lang="en-US" sz="5600" dirty="0"/>
              <a:t>In 2</a:t>
            </a:r>
            <a:r>
              <a:rPr lang="en-US" sz="5600" baseline="30000" dirty="0"/>
              <a:t>nd</a:t>
            </a:r>
            <a:r>
              <a:rPr lang="en-US" sz="5600" dirty="0"/>
              <a:t> question, integration is more likely because both lost ticket and new ticket would be from same “account. Integration might suggest that 20€ is too much for the ticket.</a:t>
            </a:r>
          </a:p>
          <a:p>
            <a:endParaRPr lang="en-GB" dirty="0"/>
          </a:p>
        </p:txBody>
      </p:sp>
    </p:spTree>
    <p:extLst>
      <p:ext uri="{BB962C8B-B14F-4D97-AF65-F5344CB8AC3E}">
        <p14:creationId xmlns:p14="http://schemas.microsoft.com/office/powerpoint/2010/main" val="23357160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endParaRPr dirty="0"/>
          </a:p>
        </p:txBody>
      </p:sp>
    </p:spTree>
    <p:extLst>
      <p:ext uri="{BB962C8B-B14F-4D97-AF65-F5344CB8AC3E}">
        <p14:creationId xmlns:p14="http://schemas.microsoft.com/office/powerpoint/2010/main" val="5891535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2400" dirty="0"/>
              <a:t>People may act against their long-term interests by overvaluing immediate gratifications. This bias affects decisions involving trade-offs between current and future benefits or costs. It can lead to inconsistencies in preference and irrational decision-making, especially in areas like financial planning, health, and consumption. People may act against their long-term interests by overvaluing immediate gratifications — such as spending money now rather than saving for retirement, or choosing to indulge in unhealthy foods over maintaining a long-term healthy diet.</a:t>
            </a:r>
          </a:p>
          <a:p>
            <a:pPr marL="0" marR="0" lvl="0" indent="0" defTabSz="457200" eaLnBrk="1" fontAlgn="auto" latinLnBrk="0" hangingPunct="1">
              <a:lnSpc>
                <a:spcPct val="117999"/>
              </a:lnSpc>
              <a:spcBef>
                <a:spcPts val="0"/>
              </a:spcBef>
              <a:spcAft>
                <a:spcPts val="0"/>
              </a:spcAft>
              <a:buClrTx/>
              <a:buSzTx/>
              <a:buFontTx/>
              <a:buNone/>
              <a:tabLst/>
              <a:defRPr/>
            </a:pPr>
            <a:endParaRPr lang="en-GB" sz="2400" dirty="0"/>
          </a:p>
          <a:p>
            <a:r>
              <a:rPr lang="en-GB" sz="2400" b="1" i="0" dirty="0">
                <a:solidFill>
                  <a:srgbClr val="0D0D0D"/>
                </a:solidFill>
                <a:effectLst/>
                <a:highlight>
                  <a:srgbClr val="FFFFFF"/>
                </a:highlight>
                <a:latin typeface="Söhne"/>
              </a:rPr>
              <a:t>Hyperbolic Discounting</a:t>
            </a:r>
            <a:r>
              <a:rPr lang="en-GB" sz="2400" b="0" i="0" dirty="0">
                <a:solidFill>
                  <a:srgbClr val="0D0D0D"/>
                </a:solidFill>
                <a:effectLst/>
                <a:highlight>
                  <a:srgbClr val="FFFFFF"/>
                </a:highlight>
                <a:latin typeface="Söhne"/>
              </a:rPr>
              <a:t> fits in information processing because it fundamentally involves a distortion in processing the future consequences of current decisions. People using hyperbolic discounting misinterpret the future benefits or costs due to non-linear time preference, which skews their decision-making process.</a:t>
            </a:r>
          </a:p>
          <a:p>
            <a:endParaRPr lang="en-GB" sz="2400" b="0" i="0" dirty="0">
              <a:solidFill>
                <a:srgbClr val="0D0D0D"/>
              </a:solidFill>
              <a:effectLst/>
              <a:highlight>
                <a:srgbClr val="FFFFFF"/>
              </a:highlight>
              <a:latin typeface="Söhne"/>
            </a:endParaRPr>
          </a:p>
          <a:p>
            <a:pPr algn="l"/>
            <a:r>
              <a:rPr lang="en-GB" sz="2400" b="0" i="0" dirty="0">
                <a:solidFill>
                  <a:srgbClr val="0D0D0D"/>
                </a:solidFill>
                <a:effectLst/>
                <a:highlight>
                  <a:srgbClr val="FFFFFF"/>
                </a:highlight>
                <a:latin typeface="Söhne"/>
              </a:rPr>
              <a:t>However, it could also be argued to touch on emotional biases because immediate rewards often carry a higher emotional appeal, and avoiding immediate losses can trigger stronger emotional responses than similar future scenarios. The preference for immediate rewards that hyperbolic discounting describes is often emotionally driven, but the bias itself is rooted in the cognitive </a:t>
            </a:r>
            <a:r>
              <a:rPr lang="en-GB" sz="2400" b="0" i="0" dirty="0" err="1">
                <a:solidFill>
                  <a:srgbClr val="0D0D0D"/>
                </a:solidFill>
                <a:effectLst/>
                <a:highlight>
                  <a:srgbClr val="FFFFFF"/>
                </a:highlight>
                <a:latin typeface="Söhne"/>
              </a:rPr>
              <a:t>misvaluation</a:t>
            </a:r>
            <a:r>
              <a:rPr lang="en-GB" sz="2400" b="0" i="0" dirty="0">
                <a:solidFill>
                  <a:srgbClr val="0D0D0D"/>
                </a:solidFill>
                <a:effectLst/>
                <a:highlight>
                  <a:srgbClr val="FFFFFF"/>
                </a:highlight>
                <a:latin typeface="Söhne"/>
              </a:rPr>
              <a:t> of those rewards or penalties over time.</a:t>
            </a:r>
          </a:p>
          <a:p>
            <a:pPr marL="0" marR="0" lvl="0" indent="0" defTabSz="457200" eaLnBrk="1" fontAlgn="auto" latinLnBrk="0" hangingPunct="1">
              <a:lnSpc>
                <a:spcPct val="117999"/>
              </a:lnSpc>
              <a:spcBef>
                <a:spcPts val="0"/>
              </a:spcBef>
              <a:spcAft>
                <a:spcPts val="0"/>
              </a:spcAft>
              <a:buClrTx/>
              <a:buSzTx/>
              <a:buFontTx/>
              <a:buNone/>
              <a:tabLst/>
              <a:defRPr/>
            </a:pPr>
            <a:endParaRPr lang="en-GB" sz="2400" dirty="0"/>
          </a:p>
          <a:p>
            <a:endParaRPr lang="en-GB" dirty="0"/>
          </a:p>
        </p:txBody>
      </p:sp>
    </p:spTree>
    <p:extLst>
      <p:ext uri="{BB962C8B-B14F-4D97-AF65-F5344CB8AC3E}">
        <p14:creationId xmlns:p14="http://schemas.microsoft.com/office/powerpoint/2010/main" val="240558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marR="0" lvl="0" indent="0" defTabSz="457200" eaLnBrk="1" fontAlgn="auto" latinLnBrk="0" hangingPunct="1">
              <a:lnSpc>
                <a:spcPct val="117999"/>
              </a:lnSpc>
              <a:spcBef>
                <a:spcPts val="0"/>
              </a:spcBef>
              <a:spcAft>
                <a:spcPts val="0"/>
              </a:spcAft>
              <a:buClrTx/>
              <a:buSzTx/>
              <a:buFontTx/>
              <a:buNone/>
              <a:tabLst/>
              <a:defRPr/>
            </a:pPr>
            <a:endParaRPr lang="en-GB" b="1" dirty="0"/>
          </a:p>
        </p:txBody>
      </p:sp>
    </p:spTree>
    <p:extLst>
      <p:ext uri="{BB962C8B-B14F-4D97-AF65-F5344CB8AC3E}">
        <p14:creationId xmlns:p14="http://schemas.microsoft.com/office/powerpoint/2010/main" val="490836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marR="0" lvl="0" indent="0" defTabSz="457200" eaLnBrk="1" fontAlgn="auto" latinLnBrk="0" hangingPunct="1">
              <a:lnSpc>
                <a:spcPct val="117999"/>
              </a:lnSpc>
              <a:spcBef>
                <a:spcPts val="0"/>
              </a:spcBef>
              <a:spcAft>
                <a:spcPts val="0"/>
              </a:spcAft>
              <a:buClrTx/>
              <a:buSzTx/>
              <a:buFontTx/>
              <a:buNone/>
              <a:tabLst/>
              <a:defRPr/>
            </a:pPr>
            <a:r>
              <a:rPr lang="en-GB" b="1" dirty="0"/>
              <a:t>A friend</a:t>
            </a:r>
          </a:p>
        </p:txBody>
      </p:sp>
    </p:spTree>
    <p:extLst>
      <p:ext uri="{BB962C8B-B14F-4D97-AF65-F5344CB8AC3E}">
        <p14:creationId xmlns:p14="http://schemas.microsoft.com/office/powerpoint/2010/main" val="2717286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pPr marL="0" indent="0">
              <a:buClr>
                <a:srgbClr val="5E797C"/>
              </a:buClr>
              <a:buNone/>
            </a:pPr>
            <a:r>
              <a:rPr lang="en-GB" sz="1200" dirty="0">
                <a:solidFill>
                  <a:srgbClr val="3B3835"/>
                </a:solidFill>
              </a:rPr>
              <a:t>Assume you became aware of some bad news about a company’s earnings that contradicts a previous earnings estimate. </a:t>
            </a:r>
            <a:r>
              <a:rPr lang="en-GB" sz="1200" b="1" dirty="0">
                <a:solidFill>
                  <a:srgbClr val="0070C0"/>
                </a:solidFill>
              </a:rPr>
              <a:t>How are you likely to react? </a:t>
            </a:r>
          </a:p>
          <a:p>
            <a:pPr marL="0" marR="0" lvl="0" indent="0" defTabSz="457200" eaLnBrk="1" fontAlgn="auto" latinLnBrk="0" hangingPunct="1">
              <a:lnSpc>
                <a:spcPct val="117999"/>
              </a:lnSpc>
              <a:spcBef>
                <a:spcPts val="0"/>
              </a:spcBef>
              <a:spcAft>
                <a:spcPts val="0"/>
              </a:spcAft>
              <a:buClrTx/>
              <a:buSzTx/>
              <a:buFontTx/>
              <a:buNone/>
              <a:tabLst/>
              <a:defRPr/>
            </a:pPr>
            <a:endParaRPr lang="en-GB" b="1" dirty="0"/>
          </a:p>
        </p:txBody>
      </p:sp>
    </p:spTree>
    <p:extLst>
      <p:ext uri="{BB962C8B-B14F-4D97-AF65-F5344CB8AC3E}">
        <p14:creationId xmlns:p14="http://schemas.microsoft.com/office/powerpoint/2010/main" val="3742920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90"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91"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92"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6954546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4/30/24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2011024" y="13076008"/>
            <a:ext cx="349455" cy="379591"/>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83256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0154127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71"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72"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pic>
        <p:nvPicPr>
          <p:cNvPr id="173" name="Content Placeholder 16" descr="Content Placeholder 16"/>
          <p:cNvPicPr>
            <a:picLocks noChangeAspect="1"/>
          </p:cNvPicPr>
          <p:nvPr/>
        </p:nvPicPr>
        <p:blipFill>
          <a:blip r:embed="rId2"/>
          <a:stretch>
            <a:fillRect/>
          </a:stretch>
        </p:blipFill>
        <p:spPr>
          <a:xfrm>
            <a:off x="22205698" y="12713806"/>
            <a:ext cx="2096639" cy="1002195"/>
          </a:xfrm>
          <a:prstGeom prst="rect">
            <a:avLst/>
          </a:prstGeom>
          <a:ln w="12700">
            <a:miter lim="400000"/>
          </a:ln>
        </p:spPr>
      </p:pic>
      <p:sp>
        <p:nvSpPr>
          <p:cNvPr id="1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5255314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7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7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8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Bowl with salmon cakes, salad and houmo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69" name="Slide Title"/>
          <p:cNvSpPr txBox="1">
            <a:spLocks noGrp="1"/>
          </p:cNvSpPr>
          <p:nvPr>
            <p:ph type="title" hasCustomPrompt="1"/>
          </p:nvPr>
        </p:nvSpPr>
        <p:spPr>
          <a:prstGeom prst="rect">
            <a:avLst/>
          </a:prstGeom>
        </p:spPr>
        <p:txBody>
          <a:bodyPr/>
          <a:lstStyle/>
          <a:p>
            <a:r>
              <a:t>Slide Title</a:t>
            </a:r>
          </a:p>
        </p:txBody>
      </p:sp>
      <p:sp>
        <p:nvSpPr>
          <p:cNvPr id="17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71"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1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5" r:id="rId3"/>
    <p:sldLayoutId id="2147483656" r:id="rId4"/>
    <p:sldLayoutId id="2147483657" r:id="rId5"/>
    <p:sldLayoutId id="2147483659" r:id="rId6"/>
    <p:sldLayoutId id="2147483663" r:id="rId7"/>
    <p:sldLayoutId id="2147483664" r:id="rId8"/>
    <p:sldLayoutId id="2147483666" r:id="rId9"/>
    <p:sldLayoutId id="2147483668" r:id="rId10"/>
    <p:sldLayoutId id="2147483669" r:id="rId11"/>
    <p:sldLayoutId id="2147483670" r:id="rId12"/>
    <p:sldLayoutId id="2147483671" r:id="rId13"/>
    <p:sldLayoutId id="2147483672" r:id="rId14"/>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Antonio Silva, April 2023"/>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r>
              <a:rPr lang="en-GB" noProof="0" dirty="0"/>
              <a:t>Antonio Silva, April 2023</a:t>
            </a:r>
          </a:p>
        </p:txBody>
      </p:sp>
      <p:sp>
        <p:nvSpPr>
          <p:cNvPr id="203" name="Behavioural Finance"/>
          <p:cNvSpPr txBox="1">
            <a:spLocks noGrp="1"/>
          </p:cNvSpPr>
          <p:nvPr>
            <p:ph type="title"/>
          </p:nvPr>
        </p:nvSpPr>
        <p:spPr>
          <a:prstGeom prst="rect">
            <a:avLst/>
          </a:prstGeom>
        </p:spPr>
        <p:txBody>
          <a:bodyPr/>
          <a:lstStyle/>
          <a:p>
            <a:r>
              <a:rPr lang="en-GB" noProof="0" dirty="0"/>
              <a:t>Behavioural Finance</a:t>
            </a:r>
          </a:p>
        </p:txBody>
      </p:sp>
      <p:sp>
        <p:nvSpPr>
          <p:cNvPr id="204" name="2. Theoretical Foundations: Expected Utility Theory &amp; Prospect Theory"/>
          <p:cNvSpPr txBox="1">
            <a:spLocks noGrp="1"/>
          </p:cNvSpPr>
          <p:nvPr>
            <p:ph type="body" sz="quarter" idx="1"/>
          </p:nvPr>
        </p:nvSpPr>
        <p:spPr>
          <a:prstGeom prst="rect">
            <a:avLst/>
          </a:prstGeom>
        </p:spPr>
        <p:txBody>
          <a:bodyPr/>
          <a:lstStyle/>
          <a:p>
            <a:r>
              <a:rPr lang="en-GB" noProof="0" dirty="0"/>
              <a:t>5. Biases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noProof="0" dirty="0"/>
              <a:t>Conservatism bias</a:t>
            </a:r>
          </a:p>
        </p:txBody>
      </p:sp>
      <p:sp>
        <p:nvSpPr>
          <p:cNvPr id="311" name="Subtitle 3"/>
          <p:cNvSpPr txBox="1">
            <a:spLocks noGrp="1"/>
          </p:cNvSpPr>
          <p:nvPr>
            <p:ph type="subTitle" sz="half" idx="1"/>
          </p:nvPr>
        </p:nvSpPr>
        <p:spPr>
          <a:xfrm>
            <a:off x="1201342" y="7223190"/>
            <a:ext cx="21998525" cy="5093832"/>
          </a:xfrm>
          <a:prstGeom prst="rect">
            <a:avLst/>
          </a:prstGeom>
        </p:spPr>
        <p:txBody>
          <a:bodyPr>
            <a:normAutofit/>
          </a:bodyPr>
          <a:lstStyle/>
          <a:p>
            <a:pPr>
              <a:spcAft>
                <a:spcPts val="1800"/>
              </a:spcAft>
            </a:pPr>
            <a:r>
              <a:rPr lang="en-GB" b="0" dirty="0"/>
              <a:t>Mental process in which people cling to their prior views or forecasts at the expense of acknowledging new information. Conservatism causes individuals to overweight base rates and to underreact to sample evidence. </a:t>
            </a:r>
          </a:p>
          <a:p>
            <a:pPr>
              <a:spcAft>
                <a:spcPts val="1800"/>
              </a:spcAft>
            </a:pPr>
            <a:endParaRPr lang="en-GB" b="0" dirty="0"/>
          </a:p>
          <a:p>
            <a:pPr>
              <a:spcAft>
                <a:spcPts val="1800"/>
              </a:spcAft>
            </a:pPr>
            <a:endParaRPr lang="en-GB" b="0" dirty="0"/>
          </a:p>
        </p:txBody>
      </p:sp>
    </p:spTree>
    <p:extLst>
      <p:ext uri="{BB962C8B-B14F-4D97-AF65-F5344CB8AC3E}">
        <p14:creationId xmlns:p14="http://schemas.microsoft.com/office/powerpoint/2010/main" val="131213606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noProof="0" dirty="0"/>
              <a:t>Conservatism bias</a:t>
            </a:r>
          </a:p>
        </p:txBody>
      </p:sp>
      <p:sp>
        <p:nvSpPr>
          <p:cNvPr id="311" name="Subtitle 3"/>
          <p:cNvSpPr txBox="1">
            <a:spLocks noGrp="1"/>
          </p:cNvSpPr>
          <p:nvPr>
            <p:ph type="subTitle" sz="half" idx="1"/>
          </p:nvPr>
        </p:nvSpPr>
        <p:spPr>
          <a:xfrm>
            <a:off x="1201342" y="7223190"/>
            <a:ext cx="21998525" cy="5093832"/>
          </a:xfrm>
          <a:prstGeom prst="rect">
            <a:avLst/>
          </a:prstGeom>
        </p:spPr>
        <p:txBody>
          <a:bodyPr>
            <a:normAutofit/>
          </a:bodyPr>
          <a:lstStyle/>
          <a:p>
            <a:pPr>
              <a:spcAft>
                <a:spcPts val="1800"/>
              </a:spcAft>
            </a:pPr>
            <a:r>
              <a:rPr lang="en-GB" b="0" dirty="0"/>
              <a:t>If you are a conservatism-biased investor, you are likely to put more emphasis on your initial beliefs about the outcome and less emphasis on new information. When conservatism-biased investors do react to new information, they often do so very slowly.</a:t>
            </a:r>
          </a:p>
          <a:p>
            <a:pPr>
              <a:spcAft>
                <a:spcPts val="1800"/>
              </a:spcAft>
            </a:pPr>
            <a:endParaRPr lang="en-GB" b="0" dirty="0"/>
          </a:p>
          <a:p>
            <a:pPr>
              <a:spcAft>
                <a:spcPts val="1800"/>
              </a:spcAft>
            </a:pPr>
            <a:endParaRPr lang="en-GB" b="0" dirty="0"/>
          </a:p>
          <a:p>
            <a:pPr>
              <a:spcAft>
                <a:spcPts val="1800"/>
              </a:spcAft>
            </a:pPr>
            <a:endParaRPr lang="en-GB" b="0" dirty="0"/>
          </a:p>
        </p:txBody>
      </p:sp>
    </p:spTree>
    <p:extLst>
      <p:ext uri="{BB962C8B-B14F-4D97-AF65-F5344CB8AC3E}">
        <p14:creationId xmlns:p14="http://schemas.microsoft.com/office/powerpoint/2010/main" val="192726768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noProof="0" dirty="0"/>
              <a:t>Behavioural biases sometimes </a:t>
            </a:r>
            <a:br>
              <a:rPr lang="en-GB" noProof="0" dirty="0"/>
            </a:br>
            <a:r>
              <a:rPr lang="en-GB" noProof="0" dirty="0"/>
              <a:t>conflict with each other</a:t>
            </a:r>
          </a:p>
        </p:txBody>
      </p:sp>
      <p:sp>
        <p:nvSpPr>
          <p:cNvPr id="311" name="Subtitle 3"/>
          <p:cNvSpPr txBox="1">
            <a:spLocks noGrp="1"/>
          </p:cNvSpPr>
          <p:nvPr>
            <p:ph type="subTitle" sz="half" idx="1"/>
          </p:nvPr>
        </p:nvSpPr>
        <p:spPr>
          <a:xfrm>
            <a:off x="1201342" y="7223190"/>
            <a:ext cx="21998525" cy="5093832"/>
          </a:xfrm>
          <a:prstGeom prst="rect">
            <a:avLst/>
          </a:prstGeom>
        </p:spPr>
        <p:txBody>
          <a:bodyPr>
            <a:normAutofit/>
          </a:bodyPr>
          <a:lstStyle/>
          <a:p>
            <a:pPr>
              <a:spcAft>
                <a:spcPts val="1800"/>
              </a:spcAft>
            </a:pPr>
            <a:endParaRPr lang="en-GB" b="0" dirty="0"/>
          </a:p>
          <a:p>
            <a:pPr>
              <a:spcAft>
                <a:spcPts val="1800"/>
              </a:spcAft>
            </a:pPr>
            <a:endParaRPr lang="en-GB" b="0" dirty="0"/>
          </a:p>
          <a:p>
            <a:pPr>
              <a:spcAft>
                <a:spcPts val="1800"/>
              </a:spcAft>
            </a:pPr>
            <a:endParaRPr lang="en-GB" b="0" dirty="0"/>
          </a:p>
        </p:txBody>
      </p:sp>
    </p:spTree>
    <p:extLst>
      <p:ext uri="{BB962C8B-B14F-4D97-AF65-F5344CB8AC3E}">
        <p14:creationId xmlns:p14="http://schemas.microsoft.com/office/powerpoint/2010/main" val="349065303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normAutofit/>
          </a:bodyPr>
          <a:lstStyle>
            <a:lvl1pPr>
              <a:defRPr spc="-246"/>
            </a:lvl1pPr>
          </a:lstStyle>
          <a:p>
            <a:r>
              <a:rPr lang="en-GB" sz="9700" noProof="0" dirty="0"/>
              <a:t>Conservatism vs </a:t>
            </a:r>
            <a:r>
              <a:rPr lang="en-GB" sz="9700" noProof="0" dirty="0" err="1"/>
              <a:t>Representativess</a:t>
            </a:r>
            <a:endParaRPr lang="en-GB" sz="9700" noProof="0" dirty="0"/>
          </a:p>
        </p:txBody>
      </p:sp>
      <p:sp>
        <p:nvSpPr>
          <p:cNvPr id="311" name="Subtitle 3"/>
          <p:cNvSpPr txBox="1">
            <a:spLocks noGrp="1"/>
          </p:cNvSpPr>
          <p:nvPr>
            <p:ph type="subTitle" sz="half" idx="1"/>
          </p:nvPr>
        </p:nvSpPr>
        <p:spPr>
          <a:xfrm>
            <a:off x="1206496" y="6470154"/>
            <a:ext cx="21998525" cy="5093832"/>
          </a:xfrm>
          <a:prstGeom prst="rect">
            <a:avLst/>
          </a:prstGeom>
        </p:spPr>
        <p:txBody>
          <a:bodyPr>
            <a:normAutofit/>
          </a:bodyPr>
          <a:lstStyle/>
          <a:p>
            <a:pPr>
              <a:spcBef>
                <a:spcPts val="1800"/>
              </a:spcBef>
              <a:spcAft>
                <a:spcPts val="1800"/>
              </a:spcAft>
            </a:pPr>
            <a:br>
              <a:rPr lang="en-GB" sz="7200" b="0" dirty="0"/>
            </a:br>
            <a:r>
              <a:rPr lang="en-GB" sz="7200" b="0" dirty="0"/>
              <a:t>Representativeness: overreacting to new information</a:t>
            </a:r>
          </a:p>
          <a:p>
            <a:pPr>
              <a:spcBef>
                <a:spcPts val="1800"/>
              </a:spcBef>
              <a:spcAft>
                <a:spcPts val="1800"/>
              </a:spcAft>
            </a:pPr>
            <a:r>
              <a:rPr lang="en-GB" sz="7200" b="0" dirty="0"/>
              <a:t>Conservatism: underreacting to new information</a:t>
            </a:r>
          </a:p>
          <a:p>
            <a:pPr>
              <a:spcBef>
                <a:spcPts val="1800"/>
              </a:spcBef>
              <a:spcAft>
                <a:spcPts val="1800"/>
              </a:spcAft>
            </a:pPr>
            <a:endParaRPr lang="en-GB" sz="7200" b="0" dirty="0"/>
          </a:p>
        </p:txBody>
      </p:sp>
    </p:spTree>
    <p:extLst>
      <p:ext uri="{BB962C8B-B14F-4D97-AF65-F5344CB8AC3E}">
        <p14:creationId xmlns:p14="http://schemas.microsoft.com/office/powerpoint/2010/main" val="124663801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Title 2"/>
          <p:cNvSpPr txBox="1">
            <a:spLocks noGrp="1"/>
          </p:cNvSpPr>
          <p:nvPr>
            <p:ph type="title"/>
          </p:nvPr>
        </p:nvSpPr>
        <p:spPr>
          <a:prstGeom prst="rect">
            <a:avLst/>
          </a:prstGeom>
        </p:spPr>
        <p:txBody>
          <a:bodyPr/>
          <a:lstStyle>
            <a:lvl1pPr>
              <a:defRPr spc="-246"/>
            </a:lvl1pPr>
          </a:lstStyle>
          <a:p>
            <a:r>
              <a:t>Market Efficiency</a:t>
            </a:r>
          </a:p>
        </p:txBody>
      </p:sp>
      <p:sp>
        <p:nvSpPr>
          <p:cNvPr id="424" name="Subtitle 3"/>
          <p:cNvSpPr txBox="1">
            <a:spLocks noGrp="1"/>
          </p:cNvSpPr>
          <p:nvPr>
            <p:ph type="body" sz="quarter" idx="1"/>
          </p:nvPr>
        </p:nvSpPr>
        <p:spPr>
          <a:prstGeom prst="rect">
            <a:avLst/>
          </a:prstGeom>
        </p:spPr>
        <p:txBody>
          <a:bodyPr/>
          <a:lstStyle/>
          <a:p>
            <a:pPr defTabSz="503555">
              <a:defRPr sz="3904">
                <a:solidFill>
                  <a:srgbClr val="202124"/>
                </a:solidFill>
              </a:defRPr>
            </a:pPr>
            <a:r>
              <a:rPr b="0" dirty="0"/>
              <a:t>The Efficient Market Hypothesis suggests that </a:t>
            </a:r>
            <a:r>
              <a:rPr b="0" dirty="0">
                <a:latin typeface="Franklin Gothic Book"/>
                <a:ea typeface="Franklin Gothic Book"/>
                <a:cs typeface="Franklin Gothic Book"/>
                <a:sym typeface="Franklin Gothic Book"/>
              </a:rPr>
              <a:t>markets are rational and their prices fully reflect all available information</a:t>
            </a:r>
            <a:r>
              <a:rPr b="0" dirty="0"/>
              <a:t>. Due to the timely actions of investors, prices of stocks quickly adjust to the new information, and reflect all the available information.</a:t>
            </a:r>
          </a:p>
        </p:txBody>
      </p:sp>
      <p:sp>
        <p:nvSpPr>
          <p:cNvPr id="425" name="TextBox 4"/>
          <p:cNvSpPr txBox="1"/>
          <p:nvPr/>
        </p:nvSpPr>
        <p:spPr>
          <a:xfrm>
            <a:off x="2286000" y="12643915"/>
            <a:ext cx="21534650" cy="913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800">
                <a:solidFill>
                  <a:srgbClr val="FFFFFF"/>
                </a:solidFill>
              </a:defRPr>
            </a:lvl1pPr>
          </a:lstStyle>
          <a:p>
            <a:r>
              <a:t>Behavioural Finance | Sandra Maximiano  						             Lecture 1|Nov 2 2021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Outline"/>
          <p:cNvSpPr txBox="1">
            <a:spLocks noGrp="1"/>
          </p:cNvSpPr>
          <p:nvPr>
            <p:ph type="title"/>
          </p:nvPr>
        </p:nvSpPr>
        <p:spPr>
          <a:xfrm>
            <a:off x="1206500" y="1590488"/>
            <a:ext cx="21971000" cy="1433163"/>
          </a:xfrm>
          <a:prstGeom prst="rect">
            <a:avLst/>
          </a:prstGeom>
        </p:spPr>
        <p:txBody>
          <a:bodyPr/>
          <a:lstStyle/>
          <a:p>
            <a:r>
              <a:rPr lang="en-GB" noProof="0" dirty="0"/>
              <a:t>Conservatism &amp; Efficient Market Hypothesis</a:t>
            </a:r>
          </a:p>
        </p:txBody>
      </p:sp>
      <p:sp>
        <p:nvSpPr>
          <p:cNvPr id="5" name="Text Placeholder 4">
            <a:extLst>
              <a:ext uri="{FF2B5EF4-FFF2-40B4-BE49-F238E27FC236}">
                <a16:creationId xmlns:a16="http://schemas.microsoft.com/office/drawing/2014/main" id="{55499F03-8784-4A7E-FA46-EF5776AF3110}"/>
              </a:ext>
            </a:extLst>
          </p:cNvPr>
          <p:cNvSpPr>
            <a:spLocks noGrp="1"/>
          </p:cNvSpPr>
          <p:nvPr>
            <p:ph type="body" idx="1"/>
          </p:nvPr>
        </p:nvSpPr>
        <p:spPr/>
        <p:txBody>
          <a:bodyPr>
            <a:normAutofit/>
          </a:bodyPr>
          <a:lstStyle/>
          <a:p>
            <a:pPr marL="0" indent="0">
              <a:buNone/>
            </a:pPr>
            <a:r>
              <a:rPr lang="en-GB" sz="7200" dirty="0"/>
              <a:t>Efficient market hypothesis: market prices quickly and correctly reflect all available information. </a:t>
            </a:r>
          </a:p>
          <a:p>
            <a:pPr marL="0" indent="0">
              <a:buNone/>
            </a:pPr>
            <a:r>
              <a:rPr lang="en-GB" sz="7200" dirty="0"/>
              <a:t>Conservatism: investors don’t always react to new information</a:t>
            </a:r>
          </a:p>
          <a:p>
            <a:pPr marL="0" indent="0">
              <a:buNone/>
            </a:pPr>
            <a:endParaRPr lang="en-GB" sz="7200" dirty="0" err="1"/>
          </a:p>
        </p:txBody>
      </p:sp>
    </p:spTree>
    <p:extLst>
      <p:ext uri="{BB962C8B-B14F-4D97-AF65-F5344CB8AC3E}">
        <p14:creationId xmlns:p14="http://schemas.microsoft.com/office/powerpoint/2010/main" val="365348915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307EE4-073D-46D2-8287-351A70753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4471" y="1012195"/>
            <a:ext cx="18075058" cy="11691610"/>
          </a:xfrm>
          <a:prstGeom prst="rect">
            <a:avLst/>
          </a:prstGeom>
        </p:spPr>
      </p:pic>
    </p:spTree>
    <p:extLst>
      <p:ext uri="{BB962C8B-B14F-4D97-AF65-F5344CB8AC3E}">
        <p14:creationId xmlns:p14="http://schemas.microsoft.com/office/powerpoint/2010/main" val="356074999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Outline"/>
          <p:cNvSpPr txBox="1">
            <a:spLocks noGrp="1"/>
          </p:cNvSpPr>
          <p:nvPr>
            <p:ph type="title"/>
          </p:nvPr>
        </p:nvSpPr>
        <p:spPr>
          <a:xfrm>
            <a:off x="1206500" y="1590488"/>
            <a:ext cx="21971000" cy="1433163"/>
          </a:xfrm>
          <a:prstGeom prst="rect">
            <a:avLst/>
          </a:prstGeom>
        </p:spPr>
        <p:txBody>
          <a:bodyPr/>
          <a:lstStyle/>
          <a:p>
            <a:r>
              <a:rPr lang="en-GB" noProof="0" dirty="0"/>
              <a:t>Confirmation bias</a:t>
            </a:r>
          </a:p>
        </p:txBody>
      </p:sp>
      <p:sp>
        <p:nvSpPr>
          <p:cNvPr id="5" name="Text Placeholder 4">
            <a:extLst>
              <a:ext uri="{FF2B5EF4-FFF2-40B4-BE49-F238E27FC236}">
                <a16:creationId xmlns:a16="http://schemas.microsoft.com/office/drawing/2014/main" id="{55499F03-8784-4A7E-FA46-EF5776AF3110}"/>
              </a:ext>
            </a:extLst>
          </p:cNvPr>
          <p:cNvSpPr>
            <a:spLocks noGrp="1"/>
          </p:cNvSpPr>
          <p:nvPr>
            <p:ph type="body" idx="1"/>
          </p:nvPr>
        </p:nvSpPr>
        <p:spPr/>
        <p:txBody>
          <a:bodyPr>
            <a:normAutofit/>
          </a:bodyPr>
          <a:lstStyle/>
          <a:p>
            <a:pPr marL="0" indent="0">
              <a:lnSpc>
                <a:spcPct val="120000"/>
              </a:lnSpc>
              <a:buNone/>
            </a:pPr>
            <a:r>
              <a:rPr lang="en-GB" sz="6000" dirty="0"/>
              <a:t>Most people choose A and 4 because these are the cards capable of confirming the statement, but confirming evidence doesn’t prove anything – the 4 card has no ability to invalidate the hypothesis. Flipping the 7 card, however, could provide valuable disconfirming evidence – a vowel on the other side means not all cards with vowels have an even number on the other side.</a:t>
            </a:r>
          </a:p>
          <a:p>
            <a:pPr marL="0" indent="0">
              <a:lnSpc>
                <a:spcPct val="120000"/>
              </a:lnSpc>
              <a:buNone/>
            </a:pPr>
            <a:endParaRPr lang="en-GB" sz="6000" dirty="0"/>
          </a:p>
          <a:p>
            <a:pPr marL="0" indent="0">
              <a:lnSpc>
                <a:spcPct val="120000"/>
              </a:lnSpc>
              <a:buNone/>
            </a:pPr>
            <a:endParaRPr lang="en-GB" sz="6000" dirty="0" err="1"/>
          </a:p>
        </p:txBody>
      </p:sp>
    </p:spTree>
    <p:extLst>
      <p:ext uri="{BB962C8B-B14F-4D97-AF65-F5344CB8AC3E}">
        <p14:creationId xmlns:p14="http://schemas.microsoft.com/office/powerpoint/2010/main" val="67189015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dirty="0"/>
              <a:t>C</a:t>
            </a:r>
            <a:r>
              <a:rPr lang="en-GB" noProof="0" dirty="0" err="1"/>
              <a:t>onfirmation</a:t>
            </a:r>
            <a:r>
              <a:rPr lang="en-GB" noProof="0" dirty="0"/>
              <a:t> bias</a:t>
            </a:r>
          </a:p>
        </p:txBody>
      </p:sp>
      <p:sp>
        <p:nvSpPr>
          <p:cNvPr id="311" name="Subtitle 3"/>
          <p:cNvSpPr txBox="1">
            <a:spLocks noGrp="1"/>
          </p:cNvSpPr>
          <p:nvPr>
            <p:ph type="subTitle" sz="half" idx="1"/>
          </p:nvPr>
        </p:nvSpPr>
        <p:spPr>
          <a:xfrm>
            <a:off x="1201342" y="7223190"/>
            <a:ext cx="22277223" cy="5093832"/>
          </a:xfrm>
          <a:prstGeom prst="rect">
            <a:avLst/>
          </a:prstGeom>
        </p:spPr>
        <p:txBody>
          <a:bodyPr>
            <a:normAutofit/>
          </a:bodyPr>
          <a:lstStyle/>
          <a:p>
            <a:pPr>
              <a:spcAft>
                <a:spcPts val="1800"/>
              </a:spcAft>
            </a:pPr>
            <a:r>
              <a:rPr lang="en-GB" b="0" dirty="0"/>
              <a:t>The predisposition to seek evidence or interpret information in a way that confirms existing beliefs and to discount or disregard conflicting information. Confirmation bias represents a common kind of the fallacy of selective attention in which attention focuses on certain aspects of the argument while completely ignoring or missing others. </a:t>
            </a:r>
          </a:p>
          <a:p>
            <a:pPr>
              <a:spcAft>
                <a:spcPts val="1800"/>
              </a:spcAft>
            </a:pPr>
            <a:endParaRPr lang="en-GB" b="0" dirty="0"/>
          </a:p>
          <a:p>
            <a:pPr>
              <a:spcAft>
                <a:spcPts val="1800"/>
              </a:spcAft>
            </a:pPr>
            <a:endParaRPr lang="en-GB" b="0" dirty="0"/>
          </a:p>
        </p:txBody>
      </p:sp>
    </p:spTree>
    <p:extLst>
      <p:ext uri="{BB962C8B-B14F-4D97-AF65-F5344CB8AC3E}">
        <p14:creationId xmlns:p14="http://schemas.microsoft.com/office/powerpoint/2010/main" val="426167777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346139-9C17-4636-A115-BCB4C3375B4E}"/>
              </a:ext>
            </a:extLst>
          </p:cNvPr>
          <p:cNvSpPr>
            <a:spLocks noGrp="1"/>
          </p:cNvSpPr>
          <p:nvPr>
            <p:ph type="title"/>
          </p:nvPr>
        </p:nvSpPr>
        <p:spPr/>
        <p:txBody>
          <a:bodyPr/>
          <a:lstStyle/>
          <a:p>
            <a:r>
              <a:rPr lang="en-GB" dirty="0"/>
              <a:t>Confirmation bias</a:t>
            </a:r>
          </a:p>
        </p:txBody>
      </p:sp>
      <p:pic>
        <p:nvPicPr>
          <p:cNvPr id="6" name="Content Placeholder 5">
            <a:extLst>
              <a:ext uri="{FF2B5EF4-FFF2-40B4-BE49-F238E27FC236}">
                <a16:creationId xmlns:a16="http://schemas.microsoft.com/office/drawing/2014/main" id="{720619C2-0BBB-4C03-A83F-75580592956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766"/>
          <a:stretch/>
        </p:blipFill>
        <p:spPr>
          <a:xfrm>
            <a:off x="1206500" y="4284428"/>
            <a:ext cx="11514418" cy="6162806"/>
          </a:xfrm>
        </p:spPr>
      </p:pic>
      <p:sp>
        <p:nvSpPr>
          <p:cNvPr id="9" name="TextBox 8">
            <a:extLst>
              <a:ext uri="{FF2B5EF4-FFF2-40B4-BE49-F238E27FC236}">
                <a16:creationId xmlns:a16="http://schemas.microsoft.com/office/drawing/2014/main" id="{7DF55265-C243-441E-87B4-C4A4EDFFEB92}"/>
              </a:ext>
            </a:extLst>
          </p:cNvPr>
          <p:cNvSpPr txBox="1"/>
          <p:nvPr/>
        </p:nvSpPr>
        <p:spPr>
          <a:xfrm>
            <a:off x="14356668" y="4549675"/>
            <a:ext cx="9012476" cy="5632311"/>
          </a:xfrm>
          <a:prstGeom prst="rect">
            <a:avLst/>
          </a:prstGeom>
          <a:noFill/>
        </p:spPr>
        <p:txBody>
          <a:bodyPr wrap="square">
            <a:spAutoFit/>
          </a:bodyPr>
          <a:lstStyle/>
          <a:p>
            <a:pPr defTabSz="1828800" hangingPunct="1">
              <a:lnSpc>
                <a:spcPct val="100000"/>
              </a:lnSpc>
              <a:spcBef>
                <a:spcPts val="0"/>
              </a:spcBef>
              <a:defRPr/>
            </a:pPr>
            <a:r>
              <a:rPr lang="en-GB" sz="7200" dirty="0"/>
              <a:t>It is a wishful thinking, </a:t>
            </a:r>
          </a:p>
          <a:p>
            <a:pPr defTabSz="1828800" hangingPunct="1">
              <a:lnSpc>
                <a:spcPct val="100000"/>
              </a:lnSpc>
              <a:spcBef>
                <a:spcPts val="0"/>
              </a:spcBef>
              <a:defRPr/>
            </a:pPr>
            <a:r>
              <a:rPr lang="en-GB" sz="7200" dirty="0"/>
              <a:t>closed-mindedness, </a:t>
            </a:r>
          </a:p>
          <a:p>
            <a:pPr defTabSz="1828800" hangingPunct="1">
              <a:lnSpc>
                <a:spcPct val="100000"/>
              </a:lnSpc>
              <a:spcBef>
                <a:spcPts val="0"/>
              </a:spcBef>
              <a:defRPr/>
            </a:pPr>
            <a:r>
              <a:rPr lang="en-GB" sz="7200" dirty="0"/>
              <a:t>and a way to alleviate discomfort.</a:t>
            </a:r>
          </a:p>
        </p:txBody>
      </p:sp>
    </p:spTree>
    <p:extLst>
      <p:ext uri="{BB962C8B-B14F-4D97-AF65-F5344CB8AC3E}">
        <p14:creationId xmlns:p14="http://schemas.microsoft.com/office/powerpoint/2010/main" val="1460949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Outline"/>
          <p:cNvSpPr txBox="1">
            <a:spLocks noGrp="1"/>
          </p:cNvSpPr>
          <p:nvPr>
            <p:ph type="title"/>
          </p:nvPr>
        </p:nvSpPr>
        <p:spPr>
          <a:prstGeom prst="rect">
            <a:avLst/>
          </a:prstGeom>
        </p:spPr>
        <p:txBody>
          <a:bodyPr/>
          <a:lstStyle/>
          <a:p>
            <a:r>
              <a:rPr lang="en-GB" noProof="0" dirty="0"/>
              <a:t>Outline</a:t>
            </a:r>
          </a:p>
        </p:txBody>
      </p:sp>
      <p:sp>
        <p:nvSpPr>
          <p:cNvPr id="207" name="Lesson 1"/>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GB" noProof="0" dirty="0"/>
              <a:t>Lesson 5 </a:t>
            </a:r>
          </a:p>
        </p:txBody>
      </p:sp>
      <p:sp>
        <p:nvSpPr>
          <p:cNvPr id="208" name="Expected Utility Theory…"/>
          <p:cNvSpPr txBox="1">
            <a:spLocks noGrp="1"/>
          </p:cNvSpPr>
          <p:nvPr>
            <p:ph type="body" idx="1"/>
          </p:nvPr>
        </p:nvSpPr>
        <p:spPr>
          <a:prstGeom prst="rect">
            <a:avLst/>
          </a:prstGeom>
        </p:spPr>
        <p:txBody>
          <a:bodyPr/>
          <a:lstStyle/>
          <a:p>
            <a:pPr marL="777875" indent="-777875">
              <a:lnSpc>
                <a:spcPct val="100000"/>
              </a:lnSpc>
              <a:buSzPct val="100000"/>
              <a:buAutoNum type="arabicPeriod"/>
              <a:defRPr sz="4200" b="1"/>
            </a:pPr>
            <a:r>
              <a:rPr lang="en-GB" noProof="0" dirty="0"/>
              <a:t>Types of cognitive biases</a:t>
            </a:r>
          </a:p>
          <a:p>
            <a:pPr marL="777875" indent="-777875">
              <a:lnSpc>
                <a:spcPct val="100000"/>
              </a:lnSpc>
              <a:buSzPct val="100000"/>
              <a:buAutoNum type="arabicPeriod"/>
              <a:defRPr sz="4200" b="1"/>
            </a:pPr>
            <a:r>
              <a:rPr lang="en-GB" dirty="0"/>
              <a:t>Belief perseverance biases</a:t>
            </a:r>
          </a:p>
          <a:p>
            <a:pPr marL="777875" indent="-777875">
              <a:lnSpc>
                <a:spcPct val="100000"/>
              </a:lnSpc>
              <a:buSzPct val="100000"/>
              <a:buAutoNum type="arabicPeriod"/>
              <a:defRPr sz="4200" b="1"/>
            </a:pPr>
            <a:r>
              <a:rPr lang="en-GB" noProof="0" dirty="0"/>
              <a:t>Information processing biases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dirty="0"/>
              <a:t>Example</a:t>
            </a:r>
            <a:endParaRPr lang="en-GB" noProof="0" dirty="0"/>
          </a:p>
        </p:txBody>
      </p:sp>
      <p:sp>
        <p:nvSpPr>
          <p:cNvPr id="311" name="Subtitle 3"/>
          <p:cNvSpPr txBox="1">
            <a:spLocks noGrp="1"/>
          </p:cNvSpPr>
          <p:nvPr>
            <p:ph type="subTitle" sz="half" idx="1"/>
          </p:nvPr>
        </p:nvSpPr>
        <p:spPr>
          <a:xfrm>
            <a:off x="1201342" y="7223190"/>
            <a:ext cx="22277223" cy="5093832"/>
          </a:xfrm>
          <a:prstGeom prst="rect">
            <a:avLst/>
          </a:prstGeom>
        </p:spPr>
        <p:txBody>
          <a:bodyPr>
            <a:normAutofit/>
          </a:bodyPr>
          <a:lstStyle/>
          <a:p>
            <a:pPr>
              <a:lnSpc>
                <a:spcPct val="120000"/>
              </a:lnSpc>
              <a:spcAft>
                <a:spcPts val="1800"/>
              </a:spcAft>
            </a:pPr>
            <a:r>
              <a:rPr lang="en-GB" b="0" dirty="0"/>
              <a:t>You are evaluating a stock to add to your portfolio. You are likely to gather confirming evidence when making investment decisions rather than evaluate all available information.</a:t>
            </a:r>
          </a:p>
          <a:p>
            <a:pPr>
              <a:lnSpc>
                <a:spcPct val="120000"/>
              </a:lnSpc>
              <a:spcAft>
                <a:spcPts val="1800"/>
              </a:spcAft>
            </a:pPr>
            <a:endParaRPr lang="en-GB" b="0" dirty="0"/>
          </a:p>
        </p:txBody>
      </p:sp>
    </p:spTree>
    <p:extLst>
      <p:ext uri="{BB962C8B-B14F-4D97-AF65-F5344CB8AC3E}">
        <p14:creationId xmlns:p14="http://schemas.microsoft.com/office/powerpoint/2010/main" val="366648304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dirty="0"/>
              <a:t>Example 2</a:t>
            </a:r>
            <a:endParaRPr lang="en-GB" noProof="0" dirty="0"/>
          </a:p>
        </p:txBody>
      </p:sp>
      <p:sp>
        <p:nvSpPr>
          <p:cNvPr id="311" name="Subtitle 3"/>
          <p:cNvSpPr txBox="1">
            <a:spLocks noGrp="1"/>
          </p:cNvSpPr>
          <p:nvPr>
            <p:ph type="subTitle" sz="half" idx="1"/>
          </p:nvPr>
        </p:nvSpPr>
        <p:spPr>
          <a:xfrm>
            <a:off x="1201342" y="7223190"/>
            <a:ext cx="22277223" cy="5093832"/>
          </a:xfrm>
          <a:prstGeom prst="rect">
            <a:avLst/>
          </a:prstGeom>
        </p:spPr>
        <p:txBody>
          <a:bodyPr>
            <a:normAutofit fontScale="92500" lnSpcReduction="10000"/>
          </a:bodyPr>
          <a:lstStyle/>
          <a:p>
            <a:pPr>
              <a:lnSpc>
                <a:spcPct val="130000"/>
              </a:lnSpc>
              <a:spcAft>
                <a:spcPts val="1800"/>
              </a:spcAft>
            </a:pPr>
            <a:r>
              <a:rPr lang="en-GB" b="0" dirty="0"/>
              <a:t>If you like a company, the tendency is to dismiss negative information as irrelevant or inaccurate. You are likely to interpret news about the company favourably, and even search for information that reinforces the case that the company remains a good investment. Thus, you may continue to hold a stock whose price is declining far longer than you should.</a:t>
            </a:r>
          </a:p>
          <a:p>
            <a:pPr>
              <a:lnSpc>
                <a:spcPct val="130000"/>
              </a:lnSpc>
              <a:spcAft>
                <a:spcPts val="1800"/>
              </a:spcAft>
            </a:pPr>
            <a:endParaRPr lang="en-GB" b="0" dirty="0"/>
          </a:p>
          <a:p>
            <a:pPr>
              <a:lnSpc>
                <a:spcPct val="130000"/>
              </a:lnSpc>
              <a:spcAft>
                <a:spcPts val="1800"/>
              </a:spcAft>
            </a:pPr>
            <a:endParaRPr lang="en-GB" b="0" dirty="0"/>
          </a:p>
        </p:txBody>
      </p:sp>
    </p:spTree>
    <p:extLst>
      <p:ext uri="{BB962C8B-B14F-4D97-AF65-F5344CB8AC3E}">
        <p14:creationId xmlns:p14="http://schemas.microsoft.com/office/powerpoint/2010/main" val="301203121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Exercise</a:t>
            </a:r>
          </a:p>
        </p:txBody>
      </p:sp>
      <p:sp>
        <p:nvSpPr>
          <p:cNvPr id="3" name="Text Placeholder 2">
            <a:extLst>
              <a:ext uri="{FF2B5EF4-FFF2-40B4-BE49-F238E27FC236}">
                <a16:creationId xmlns:a16="http://schemas.microsoft.com/office/drawing/2014/main" id="{0A733F3D-57F7-3049-4A25-43A8E2816D48}"/>
              </a:ext>
            </a:extLst>
          </p:cNvPr>
          <p:cNvSpPr>
            <a:spLocks noGrp="1"/>
          </p:cNvSpPr>
          <p:nvPr>
            <p:ph type="body" sz="quarter" idx="21"/>
          </p:nvPr>
        </p:nvSpPr>
        <p:spPr/>
        <p:txBody>
          <a:bodyPr>
            <a:normAutofit/>
          </a:bodyPr>
          <a:lstStyle/>
          <a:p>
            <a:r>
              <a:rPr lang="en-GB" dirty="0"/>
              <a:t>5 mins</a:t>
            </a:r>
          </a:p>
        </p:txBody>
      </p:sp>
      <p:sp>
        <p:nvSpPr>
          <p:cNvPr id="4" name="Text Placeholder 3">
            <a:extLst>
              <a:ext uri="{FF2B5EF4-FFF2-40B4-BE49-F238E27FC236}">
                <a16:creationId xmlns:a16="http://schemas.microsoft.com/office/drawing/2014/main" id="{54DE8C05-D52E-9A69-6106-17231FFC3E34}"/>
              </a:ext>
            </a:extLst>
          </p:cNvPr>
          <p:cNvSpPr>
            <a:spLocks noGrp="1"/>
          </p:cNvSpPr>
          <p:nvPr>
            <p:ph type="body" idx="1"/>
          </p:nvPr>
        </p:nvSpPr>
        <p:spPr/>
        <p:txBody>
          <a:bodyPr>
            <a:normAutofit/>
          </a:bodyPr>
          <a:lstStyle/>
          <a:p>
            <a:r>
              <a:rPr lang="en-GB" dirty="0"/>
              <a:t>Write about a recent personal success and a recent failure.</a:t>
            </a:r>
          </a:p>
          <a:p>
            <a:r>
              <a:rPr lang="en-GB" dirty="0"/>
              <a:t>List reasons for why each event happened, noting external (luck or external interference vs. internal factors (e.g. skills or effort)</a:t>
            </a:r>
            <a:r>
              <a:rPr lang="en-GB" sz="5400" dirty="0"/>
              <a:t>.</a:t>
            </a:r>
          </a:p>
        </p:txBody>
      </p:sp>
    </p:spTree>
    <p:extLst>
      <p:ext uri="{BB962C8B-B14F-4D97-AF65-F5344CB8AC3E}">
        <p14:creationId xmlns:p14="http://schemas.microsoft.com/office/powerpoint/2010/main" val="273183563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noProof="0" dirty="0"/>
              <a:t>Self-serving attribution</a:t>
            </a:r>
          </a:p>
        </p:txBody>
      </p:sp>
      <p:sp>
        <p:nvSpPr>
          <p:cNvPr id="311" name="Subtitle 3"/>
          <p:cNvSpPr txBox="1">
            <a:spLocks noGrp="1"/>
          </p:cNvSpPr>
          <p:nvPr>
            <p:ph type="subTitle" sz="half" idx="1"/>
          </p:nvPr>
        </p:nvSpPr>
        <p:spPr>
          <a:xfrm>
            <a:off x="1201342" y="7223190"/>
            <a:ext cx="21998525" cy="5093832"/>
          </a:xfrm>
          <a:prstGeom prst="rect">
            <a:avLst/>
          </a:prstGeom>
        </p:spPr>
        <p:txBody>
          <a:bodyPr>
            <a:normAutofit/>
          </a:bodyPr>
          <a:lstStyle/>
          <a:p>
            <a:pPr>
              <a:spcAft>
                <a:spcPts val="1800"/>
              </a:spcAft>
            </a:pPr>
            <a:r>
              <a:rPr lang="en-GB" b="0" dirty="0"/>
              <a:t>Tendency to take all the credit for success and blame external factors for failures. When things go wrong, people look for someone or something to blame, a phenomenon known as scapegoating. </a:t>
            </a:r>
          </a:p>
          <a:p>
            <a:pPr>
              <a:spcAft>
                <a:spcPts val="1800"/>
              </a:spcAft>
            </a:pPr>
            <a:endParaRPr lang="en-GB" b="0" dirty="0"/>
          </a:p>
          <a:p>
            <a:pPr>
              <a:spcAft>
                <a:spcPts val="1800"/>
              </a:spcAft>
            </a:pPr>
            <a:endParaRPr lang="en-GB" b="0" dirty="0"/>
          </a:p>
          <a:p>
            <a:pPr>
              <a:spcAft>
                <a:spcPts val="1800"/>
              </a:spcAft>
            </a:pPr>
            <a:endParaRPr lang="en-GB" b="0" dirty="0"/>
          </a:p>
        </p:txBody>
      </p:sp>
    </p:spTree>
    <p:extLst>
      <p:ext uri="{BB962C8B-B14F-4D97-AF65-F5344CB8AC3E}">
        <p14:creationId xmlns:p14="http://schemas.microsoft.com/office/powerpoint/2010/main" val="307263428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dirty="0"/>
              <a:t>Example</a:t>
            </a:r>
            <a:endParaRPr lang="en-GB" noProof="0" dirty="0"/>
          </a:p>
        </p:txBody>
      </p:sp>
      <p:sp>
        <p:nvSpPr>
          <p:cNvPr id="311" name="Subtitle 3"/>
          <p:cNvSpPr txBox="1">
            <a:spLocks noGrp="1"/>
          </p:cNvSpPr>
          <p:nvPr>
            <p:ph type="subTitle" sz="half" idx="1"/>
          </p:nvPr>
        </p:nvSpPr>
        <p:spPr>
          <a:xfrm>
            <a:off x="1201342" y="7223190"/>
            <a:ext cx="22277223" cy="5093832"/>
          </a:xfrm>
          <a:prstGeom prst="rect">
            <a:avLst/>
          </a:prstGeom>
        </p:spPr>
        <p:txBody>
          <a:bodyPr>
            <a:normAutofit/>
          </a:bodyPr>
          <a:lstStyle/>
          <a:p>
            <a:pPr>
              <a:lnSpc>
                <a:spcPct val="130000"/>
              </a:lnSpc>
              <a:spcAft>
                <a:spcPts val="1800"/>
              </a:spcAft>
            </a:pPr>
            <a:r>
              <a:rPr lang="en-GB" b="0" dirty="0"/>
              <a:t>You get a good grade, you are great! </a:t>
            </a:r>
          </a:p>
          <a:p>
            <a:pPr>
              <a:lnSpc>
                <a:spcPct val="130000"/>
              </a:lnSpc>
              <a:spcAft>
                <a:spcPts val="1800"/>
              </a:spcAft>
            </a:pPr>
            <a:r>
              <a:rPr lang="en-GB" b="0" dirty="0"/>
              <a:t>You get a bad great, and you attributed it to professor not having explained well enough.</a:t>
            </a:r>
          </a:p>
          <a:p>
            <a:pPr>
              <a:lnSpc>
                <a:spcPct val="130000"/>
              </a:lnSpc>
              <a:spcAft>
                <a:spcPts val="1800"/>
              </a:spcAft>
            </a:pPr>
            <a:endParaRPr lang="en-GB" b="0" dirty="0"/>
          </a:p>
        </p:txBody>
      </p:sp>
    </p:spTree>
    <p:extLst>
      <p:ext uri="{BB962C8B-B14F-4D97-AF65-F5344CB8AC3E}">
        <p14:creationId xmlns:p14="http://schemas.microsoft.com/office/powerpoint/2010/main" val="182022011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dirty="0"/>
              <a:t>Example 2</a:t>
            </a:r>
            <a:endParaRPr lang="en-GB" noProof="0" dirty="0"/>
          </a:p>
        </p:txBody>
      </p:sp>
      <p:sp>
        <p:nvSpPr>
          <p:cNvPr id="311" name="Subtitle 3"/>
          <p:cNvSpPr txBox="1">
            <a:spLocks noGrp="1"/>
          </p:cNvSpPr>
          <p:nvPr>
            <p:ph type="subTitle" sz="half" idx="1"/>
          </p:nvPr>
        </p:nvSpPr>
        <p:spPr>
          <a:xfrm>
            <a:off x="1201342" y="7223190"/>
            <a:ext cx="22277223" cy="5093832"/>
          </a:xfrm>
          <a:prstGeom prst="rect">
            <a:avLst/>
          </a:prstGeom>
        </p:spPr>
        <p:txBody>
          <a:bodyPr>
            <a:normAutofit/>
          </a:bodyPr>
          <a:lstStyle/>
          <a:p>
            <a:pPr>
              <a:lnSpc>
                <a:spcPct val="130000"/>
              </a:lnSpc>
              <a:spcAft>
                <a:spcPts val="1800"/>
              </a:spcAft>
            </a:pPr>
            <a:r>
              <a:rPr lang="en-GB" b="0" dirty="0"/>
              <a:t>If an investment turns out to be highly favourable, you are likely to attribute your success to your own knowledge and skill. If the investment fails to meet expectations, you may blame your financial advisor or a news article touting the investment.</a:t>
            </a:r>
          </a:p>
        </p:txBody>
      </p:sp>
    </p:spTree>
    <p:extLst>
      <p:ext uri="{BB962C8B-B14F-4D97-AF65-F5344CB8AC3E}">
        <p14:creationId xmlns:p14="http://schemas.microsoft.com/office/powerpoint/2010/main" val="282455243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Outline"/>
          <p:cNvSpPr txBox="1">
            <a:spLocks noGrp="1"/>
          </p:cNvSpPr>
          <p:nvPr>
            <p:ph type="title"/>
          </p:nvPr>
        </p:nvSpPr>
        <p:spPr>
          <a:xfrm>
            <a:off x="1206500" y="1590488"/>
            <a:ext cx="21971000" cy="1433163"/>
          </a:xfrm>
          <a:prstGeom prst="rect">
            <a:avLst/>
          </a:prstGeom>
        </p:spPr>
        <p:txBody>
          <a:bodyPr/>
          <a:lstStyle/>
          <a:p>
            <a:r>
              <a:rPr lang="en-GB" noProof="0" dirty="0"/>
              <a:t>Self-serving attribution bias</a:t>
            </a:r>
          </a:p>
        </p:txBody>
      </p:sp>
      <p:sp>
        <p:nvSpPr>
          <p:cNvPr id="5" name="Text Placeholder 4">
            <a:extLst>
              <a:ext uri="{FF2B5EF4-FFF2-40B4-BE49-F238E27FC236}">
                <a16:creationId xmlns:a16="http://schemas.microsoft.com/office/drawing/2014/main" id="{55499F03-8784-4A7E-FA46-EF5776AF3110}"/>
              </a:ext>
            </a:extLst>
          </p:cNvPr>
          <p:cNvSpPr>
            <a:spLocks noGrp="1"/>
          </p:cNvSpPr>
          <p:nvPr>
            <p:ph type="body" idx="1"/>
          </p:nvPr>
        </p:nvSpPr>
        <p:spPr>
          <a:xfrm>
            <a:off x="1206500" y="3441681"/>
            <a:ext cx="21971000" cy="8256012"/>
          </a:xfrm>
        </p:spPr>
        <p:txBody>
          <a:bodyPr>
            <a:normAutofit fontScale="70000" lnSpcReduction="20000"/>
          </a:bodyPr>
          <a:lstStyle/>
          <a:p>
            <a:pPr>
              <a:lnSpc>
                <a:spcPct val="140000"/>
              </a:lnSpc>
            </a:pPr>
            <a:r>
              <a:rPr lang="en-GB" sz="6000" dirty="0"/>
              <a:t>This cognitive bias is a defence mechanism resulting from the need to maintain and enhance self-esteem or to perceive oneself in an overly favourable manner. This cognitive bias is a </a:t>
            </a:r>
            <a:r>
              <a:rPr lang="en-GB" sz="6000" b="1" dirty="0"/>
              <a:t>defence mechanism </a:t>
            </a:r>
            <a:r>
              <a:rPr lang="en-GB" sz="6000" dirty="0"/>
              <a:t>resulting from the need to maintain and enhance self-esteem or to perceive oneself in an overly favourable manner. </a:t>
            </a:r>
          </a:p>
          <a:p>
            <a:pPr>
              <a:lnSpc>
                <a:spcPct val="140000"/>
              </a:lnSpc>
            </a:pPr>
            <a:r>
              <a:rPr lang="en-GB" sz="6000" b="1" dirty="0"/>
              <a:t>Benefits</a:t>
            </a:r>
            <a:r>
              <a:rPr lang="en-GB" sz="6000" dirty="0"/>
              <a:t>: Leads people to persevere even in the face of adversity. For example, investors may feel more motivated to keep investing if they attribute their poor portfolio performance to a week economy rather than to some personal failing. </a:t>
            </a:r>
          </a:p>
          <a:p>
            <a:pPr>
              <a:lnSpc>
                <a:spcPct val="140000"/>
              </a:lnSpc>
            </a:pPr>
            <a:r>
              <a:rPr lang="en-GB" sz="6000" b="1" dirty="0"/>
              <a:t>Costs</a:t>
            </a:r>
            <a:r>
              <a:rPr lang="en-GB" sz="6000" dirty="0"/>
              <a:t>: Leads people to evade personal responsibility for one´s actions. For example, investors may be against learning when facing a poor portfolio performance.</a:t>
            </a:r>
          </a:p>
        </p:txBody>
      </p:sp>
    </p:spTree>
    <p:extLst>
      <p:ext uri="{BB962C8B-B14F-4D97-AF65-F5344CB8AC3E}">
        <p14:creationId xmlns:p14="http://schemas.microsoft.com/office/powerpoint/2010/main" val="15614083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3A7B0-9BFB-E9D5-A229-AB5E868392EA}"/>
              </a:ext>
            </a:extLst>
          </p:cNvPr>
          <p:cNvSpPr>
            <a:spLocks noGrp="1"/>
          </p:cNvSpPr>
          <p:nvPr>
            <p:ph type="title"/>
          </p:nvPr>
        </p:nvSpPr>
        <p:spPr/>
        <p:txBody>
          <a:bodyPr>
            <a:normAutofit fontScale="90000"/>
          </a:bodyPr>
          <a:lstStyle/>
          <a:p>
            <a:pPr>
              <a:lnSpc>
                <a:spcPct val="120000"/>
              </a:lnSpc>
            </a:pPr>
            <a:r>
              <a:rPr lang="en-GB" b="1" dirty="0"/>
              <a:t>Have you ever said to yourself: </a:t>
            </a:r>
            <a:br>
              <a:rPr lang="en-GB" b="1" dirty="0"/>
            </a:br>
            <a:r>
              <a:rPr lang="en-GB" b="1" i="1" dirty="0"/>
              <a:t>I knew that would happen</a:t>
            </a:r>
            <a:r>
              <a:rPr lang="en-GB" b="1" dirty="0"/>
              <a:t>?</a:t>
            </a:r>
            <a:br>
              <a:rPr lang="en-GB" b="1" dirty="0"/>
            </a:br>
            <a:br>
              <a:rPr lang="en-GB" b="1" dirty="0"/>
            </a:br>
            <a:endParaRPr lang="en-GB" b="1" dirty="0"/>
          </a:p>
        </p:txBody>
      </p:sp>
    </p:spTree>
    <p:extLst>
      <p:ext uri="{BB962C8B-B14F-4D97-AF65-F5344CB8AC3E}">
        <p14:creationId xmlns:p14="http://schemas.microsoft.com/office/powerpoint/2010/main" val="276602557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dirty="0"/>
              <a:t>Hindsight bias</a:t>
            </a:r>
            <a:endParaRPr lang="en-GB" noProof="0" dirty="0"/>
          </a:p>
        </p:txBody>
      </p:sp>
      <p:sp>
        <p:nvSpPr>
          <p:cNvPr id="311" name="Subtitle 3"/>
          <p:cNvSpPr txBox="1">
            <a:spLocks noGrp="1"/>
          </p:cNvSpPr>
          <p:nvPr>
            <p:ph type="subTitle" sz="half" idx="1"/>
          </p:nvPr>
        </p:nvSpPr>
        <p:spPr>
          <a:xfrm>
            <a:off x="1201342" y="7223190"/>
            <a:ext cx="21998525" cy="5093832"/>
          </a:xfrm>
          <a:prstGeom prst="rect">
            <a:avLst/>
          </a:prstGeom>
        </p:spPr>
        <p:txBody>
          <a:bodyPr>
            <a:normAutofit/>
          </a:bodyPr>
          <a:lstStyle/>
          <a:p>
            <a:pPr>
              <a:spcAft>
                <a:spcPts val="1800"/>
              </a:spcAft>
            </a:pPr>
            <a:r>
              <a:rPr lang="en-GB" b="0" dirty="0"/>
              <a:t>Our tendency to look back at an unpredictable event and think it was easily predictable. It is also called the ‘knew-it-all-along’ effect. </a:t>
            </a:r>
          </a:p>
          <a:p>
            <a:pPr>
              <a:spcAft>
                <a:spcPts val="1800"/>
              </a:spcAft>
            </a:pPr>
            <a:endParaRPr lang="en-GB" b="0" dirty="0"/>
          </a:p>
          <a:p>
            <a:pPr>
              <a:spcAft>
                <a:spcPts val="1800"/>
              </a:spcAft>
            </a:pPr>
            <a:endParaRPr lang="en-GB" b="0" dirty="0"/>
          </a:p>
        </p:txBody>
      </p:sp>
    </p:spTree>
    <p:extLst>
      <p:ext uri="{BB962C8B-B14F-4D97-AF65-F5344CB8AC3E}">
        <p14:creationId xmlns:p14="http://schemas.microsoft.com/office/powerpoint/2010/main" val="349888626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dirty="0"/>
              <a:t>Example</a:t>
            </a:r>
            <a:endParaRPr lang="en-GB" noProof="0" dirty="0"/>
          </a:p>
        </p:txBody>
      </p:sp>
      <p:sp>
        <p:nvSpPr>
          <p:cNvPr id="311" name="Subtitle 3"/>
          <p:cNvSpPr txBox="1">
            <a:spLocks noGrp="1"/>
          </p:cNvSpPr>
          <p:nvPr>
            <p:ph type="subTitle" sz="half" idx="1"/>
          </p:nvPr>
        </p:nvSpPr>
        <p:spPr>
          <a:xfrm>
            <a:off x="1201342" y="7223190"/>
            <a:ext cx="21998525" cy="5093832"/>
          </a:xfrm>
          <a:prstGeom prst="rect">
            <a:avLst/>
          </a:prstGeom>
        </p:spPr>
        <p:txBody>
          <a:bodyPr>
            <a:normAutofit/>
          </a:bodyPr>
          <a:lstStyle/>
          <a:p>
            <a:pPr>
              <a:spcAft>
                <a:spcPts val="1800"/>
              </a:spcAft>
            </a:pPr>
            <a:r>
              <a:rPr lang="en-GB" b="0" dirty="0"/>
              <a:t>Financial crisis of 2007-2008 began with the bursting of an $8 trillion housing bubble. After the bubble burst, many analysts claimed that signs of this bubble were clear: “everyone knew it was going to crash”.</a:t>
            </a:r>
          </a:p>
          <a:p>
            <a:pPr>
              <a:spcAft>
                <a:spcPts val="1800"/>
              </a:spcAft>
            </a:pPr>
            <a:endParaRPr lang="en-GB" b="0" dirty="0"/>
          </a:p>
          <a:p>
            <a:pPr>
              <a:spcAft>
                <a:spcPts val="1800"/>
              </a:spcAft>
            </a:pPr>
            <a:endParaRPr lang="en-GB" b="0" dirty="0"/>
          </a:p>
          <a:p>
            <a:pPr>
              <a:spcAft>
                <a:spcPts val="1800"/>
              </a:spcAft>
            </a:pPr>
            <a:endParaRPr lang="en-GB" b="0" dirty="0"/>
          </a:p>
        </p:txBody>
      </p:sp>
    </p:spTree>
    <p:extLst>
      <p:ext uri="{BB962C8B-B14F-4D97-AF65-F5344CB8AC3E}">
        <p14:creationId xmlns:p14="http://schemas.microsoft.com/office/powerpoint/2010/main" val="120963775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Box 4"/>
          <p:cNvSpPr txBox="1"/>
          <p:nvPr/>
        </p:nvSpPr>
        <p:spPr>
          <a:xfrm>
            <a:off x="2286000" y="12643915"/>
            <a:ext cx="21534650" cy="913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800">
                <a:solidFill>
                  <a:srgbClr val="FFFFFF"/>
                </a:solidFill>
              </a:defRPr>
            </a:lvl1pPr>
          </a:lstStyle>
          <a:p>
            <a:r>
              <a:t>Behavioural Finance | Sandra Maximiano  						             Lecture 4|Nov 11 2021 </a:t>
            </a:r>
          </a:p>
        </p:txBody>
      </p:sp>
      <p:pic>
        <p:nvPicPr>
          <p:cNvPr id="179" name="Content Placeholder 16" descr="Content Placeholder 16"/>
          <p:cNvPicPr>
            <a:picLocks noChangeAspect="1"/>
          </p:cNvPicPr>
          <p:nvPr/>
        </p:nvPicPr>
        <p:blipFill>
          <a:blip r:embed="rId3"/>
          <a:stretch>
            <a:fillRect/>
          </a:stretch>
        </p:blipFill>
        <p:spPr>
          <a:xfrm>
            <a:off x="239289" y="12859084"/>
            <a:ext cx="1792711" cy="856917"/>
          </a:xfrm>
          <a:prstGeom prst="rect">
            <a:avLst/>
          </a:prstGeom>
          <a:ln w="12700">
            <a:miter lim="400000"/>
          </a:ln>
        </p:spPr>
      </p:pic>
      <p:sp>
        <p:nvSpPr>
          <p:cNvPr id="180" name="TextBox 1"/>
          <p:cNvSpPr txBox="1"/>
          <p:nvPr/>
        </p:nvSpPr>
        <p:spPr>
          <a:xfrm>
            <a:off x="2394261" y="3830469"/>
            <a:ext cx="8372272" cy="1168198"/>
          </a:xfrm>
          <a:prstGeom prst="rect">
            <a:avLst/>
          </a:prstGeom>
          <a:solidFill>
            <a:srgbClr val="92987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200">
                <a:solidFill>
                  <a:srgbClr val="FFFFFF"/>
                </a:solidFill>
              </a:defRPr>
            </a:lvl1pPr>
          </a:lstStyle>
          <a:p>
            <a:r>
              <a:t>Representativeness</a:t>
            </a:r>
          </a:p>
        </p:txBody>
      </p:sp>
      <p:sp>
        <p:nvSpPr>
          <p:cNvPr id="181" name="TextBox 5"/>
          <p:cNvSpPr txBox="1"/>
          <p:nvPr/>
        </p:nvSpPr>
        <p:spPr>
          <a:xfrm>
            <a:off x="2394259" y="6296580"/>
            <a:ext cx="8372272" cy="1168197"/>
          </a:xfrm>
          <a:prstGeom prst="rect">
            <a:avLst/>
          </a:prstGeom>
          <a:solidFill>
            <a:srgbClr val="92987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200">
                <a:solidFill>
                  <a:srgbClr val="FFFFFF"/>
                </a:solidFill>
              </a:defRPr>
            </a:lvl1pPr>
          </a:lstStyle>
          <a:p>
            <a:r>
              <a:t>Availability </a:t>
            </a:r>
          </a:p>
        </p:txBody>
      </p:sp>
      <p:sp>
        <p:nvSpPr>
          <p:cNvPr id="182" name="TextBox 7"/>
          <p:cNvSpPr txBox="1"/>
          <p:nvPr/>
        </p:nvSpPr>
        <p:spPr>
          <a:xfrm>
            <a:off x="2394261" y="8640959"/>
            <a:ext cx="8372273" cy="1168198"/>
          </a:xfrm>
          <a:prstGeom prst="rect">
            <a:avLst/>
          </a:prstGeom>
          <a:solidFill>
            <a:srgbClr val="92987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200">
                <a:solidFill>
                  <a:srgbClr val="FFFFFF"/>
                </a:solidFill>
              </a:defRPr>
            </a:lvl1pPr>
          </a:lstStyle>
          <a:p>
            <a:r>
              <a:t>Anchoring</a:t>
            </a:r>
          </a:p>
        </p:txBody>
      </p:sp>
      <p:sp>
        <p:nvSpPr>
          <p:cNvPr id="183" name="TextBox 8"/>
          <p:cNvSpPr txBox="1"/>
          <p:nvPr/>
        </p:nvSpPr>
        <p:spPr>
          <a:xfrm>
            <a:off x="2394259" y="10700695"/>
            <a:ext cx="8372272" cy="1168198"/>
          </a:xfrm>
          <a:prstGeom prst="rect">
            <a:avLst/>
          </a:prstGeom>
          <a:solidFill>
            <a:srgbClr val="92987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200">
                <a:solidFill>
                  <a:srgbClr val="FFFFFF"/>
                </a:solidFill>
              </a:defRPr>
            </a:lvl1pPr>
          </a:lstStyle>
          <a:p>
            <a:r>
              <a:t>Affect</a:t>
            </a:r>
          </a:p>
        </p:txBody>
      </p:sp>
      <p:sp>
        <p:nvSpPr>
          <p:cNvPr id="184" name="TextBox 2"/>
          <p:cNvSpPr txBox="1"/>
          <p:nvPr/>
        </p:nvSpPr>
        <p:spPr>
          <a:xfrm>
            <a:off x="4029370" y="1208468"/>
            <a:ext cx="5982310" cy="15648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9600" b="1"/>
            </a:lvl1pPr>
          </a:lstStyle>
          <a:p>
            <a:r>
              <a:t>Heuristics</a:t>
            </a:r>
          </a:p>
        </p:txBody>
      </p:sp>
      <p:sp>
        <p:nvSpPr>
          <p:cNvPr id="185" name="TextBox 15"/>
          <p:cNvSpPr txBox="1"/>
          <p:nvPr/>
        </p:nvSpPr>
        <p:spPr>
          <a:xfrm>
            <a:off x="13053325" y="1136139"/>
            <a:ext cx="9866682" cy="15648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9600" b="1"/>
            </a:lvl1pPr>
          </a:lstStyle>
          <a:p>
            <a:r>
              <a:rPr dirty="0" err="1"/>
              <a:t>Behavioural</a:t>
            </a:r>
            <a:r>
              <a:rPr dirty="0"/>
              <a:t> Bias</a:t>
            </a:r>
          </a:p>
        </p:txBody>
      </p:sp>
      <p:sp>
        <p:nvSpPr>
          <p:cNvPr id="186" name="TextBox 16"/>
          <p:cNvSpPr txBox="1"/>
          <p:nvPr/>
        </p:nvSpPr>
        <p:spPr>
          <a:xfrm>
            <a:off x="13426723" y="5216193"/>
            <a:ext cx="8372271" cy="1168198"/>
          </a:xfrm>
          <a:prstGeom prst="rect">
            <a:avLst/>
          </a:prstGeom>
          <a:solidFill>
            <a:srgbClr val="92987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200">
                <a:solidFill>
                  <a:srgbClr val="FFFFFF"/>
                </a:solidFill>
              </a:defRPr>
            </a:lvl1pPr>
          </a:lstStyle>
          <a:p>
            <a:r>
              <a:t>Cognitive Bias</a:t>
            </a:r>
          </a:p>
        </p:txBody>
      </p:sp>
      <p:sp>
        <p:nvSpPr>
          <p:cNvPr id="187" name="TextBox 17"/>
          <p:cNvSpPr txBox="1"/>
          <p:nvPr/>
        </p:nvSpPr>
        <p:spPr>
          <a:xfrm>
            <a:off x="13426723" y="7313739"/>
            <a:ext cx="8372271" cy="1168198"/>
          </a:xfrm>
          <a:prstGeom prst="rect">
            <a:avLst/>
          </a:prstGeom>
          <a:solidFill>
            <a:srgbClr val="92987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200">
                <a:solidFill>
                  <a:srgbClr val="FFFFFF"/>
                </a:solidFill>
              </a:defRPr>
            </a:lvl1pPr>
          </a:lstStyle>
          <a:p>
            <a:r>
              <a:t>Emotional Bias</a:t>
            </a:r>
          </a:p>
        </p:txBody>
      </p:sp>
      <p:sp>
        <p:nvSpPr>
          <p:cNvPr id="188" name="TextBox 18"/>
          <p:cNvSpPr txBox="1"/>
          <p:nvPr/>
        </p:nvSpPr>
        <p:spPr>
          <a:xfrm>
            <a:off x="13426726" y="9299471"/>
            <a:ext cx="8372271" cy="1168198"/>
          </a:xfrm>
          <a:prstGeom prst="rect">
            <a:avLst/>
          </a:prstGeom>
          <a:solidFill>
            <a:srgbClr val="92987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200">
                <a:solidFill>
                  <a:srgbClr val="FFFFFF"/>
                </a:solidFill>
              </a:defRPr>
            </a:lvl1pPr>
          </a:lstStyle>
          <a:p>
            <a:r>
              <a:t>Social-cultural bias</a:t>
            </a:r>
          </a:p>
        </p:txBody>
      </p:sp>
      <p:sp>
        <p:nvSpPr>
          <p:cNvPr id="189" name="Arrow: Left-Right 19"/>
          <p:cNvSpPr/>
          <p:nvPr/>
        </p:nvSpPr>
        <p:spPr>
          <a:xfrm rot="18689094">
            <a:off x="10557585" y="9851721"/>
            <a:ext cx="3268831" cy="590489"/>
          </a:xfrm>
          <a:prstGeom prst="leftRightArrow">
            <a:avLst>
              <a:gd name="adj1" fmla="val 50000"/>
              <a:gd name="adj2" fmla="val 50000"/>
            </a:avLst>
          </a:prstGeom>
          <a:solidFill>
            <a:srgbClr val="E6A02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90" name="Right Brace 20"/>
          <p:cNvSpPr/>
          <p:nvPr/>
        </p:nvSpPr>
        <p:spPr>
          <a:xfrm>
            <a:off x="11020699" y="3633728"/>
            <a:ext cx="923249" cy="649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301"/>
                  <a:pt x="10800" y="673"/>
                </a:cubicBezTo>
                <a:lnTo>
                  <a:pt x="10800" y="6878"/>
                </a:lnTo>
                <a:cubicBezTo>
                  <a:pt x="10800" y="7249"/>
                  <a:pt x="15635" y="7550"/>
                  <a:pt x="21600" y="7550"/>
                </a:cubicBezTo>
                <a:cubicBezTo>
                  <a:pt x="15635" y="7550"/>
                  <a:pt x="10800" y="7851"/>
                  <a:pt x="10800" y="8223"/>
                </a:cubicBezTo>
                <a:lnTo>
                  <a:pt x="10800" y="20927"/>
                </a:lnTo>
                <a:cubicBezTo>
                  <a:pt x="10800" y="21299"/>
                  <a:pt x="5965" y="21600"/>
                  <a:pt x="0" y="21600"/>
                </a:cubicBezTo>
              </a:path>
            </a:pathLst>
          </a:custGeom>
          <a:ln w="76200">
            <a:solidFill>
              <a:srgbClr val="9BA8B7"/>
            </a:solidFill>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91" name="Arrow: Left-Right 21"/>
          <p:cNvSpPr/>
          <p:nvPr/>
        </p:nvSpPr>
        <p:spPr>
          <a:xfrm>
            <a:off x="12096624" y="5659463"/>
            <a:ext cx="1215523" cy="552317"/>
          </a:xfrm>
          <a:prstGeom prst="leftRightArrow">
            <a:avLst>
              <a:gd name="adj1" fmla="val 50000"/>
              <a:gd name="adj2" fmla="val 50000"/>
            </a:avLst>
          </a:prstGeom>
          <a:solidFill>
            <a:srgbClr val="E6A02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 name="Rectangle 1">
            <a:extLst>
              <a:ext uri="{FF2B5EF4-FFF2-40B4-BE49-F238E27FC236}">
                <a16:creationId xmlns:a16="http://schemas.microsoft.com/office/drawing/2014/main" id="{64B1D3C4-4650-139D-A846-1A28BC299141}"/>
              </a:ext>
            </a:extLst>
          </p:cNvPr>
          <p:cNvSpPr/>
          <p:nvPr/>
        </p:nvSpPr>
        <p:spPr>
          <a:xfrm>
            <a:off x="1915760" y="3074027"/>
            <a:ext cx="9885378" cy="9433506"/>
          </a:xfrm>
          <a:prstGeom prst="rect">
            <a:avLst/>
          </a:prstGeom>
          <a:solidFill>
            <a:srgbClr val="FFFFFF">
              <a:alpha val="8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t-PT"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C46068E3-1804-BDF7-BC77-EBB0BCE13329}"/>
              </a:ext>
            </a:extLst>
          </p:cNvPr>
          <p:cNvSpPr/>
          <p:nvPr/>
        </p:nvSpPr>
        <p:spPr>
          <a:xfrm>
            <a:off x="11801138" y="6858000"/>
            <a:ext cx="10667102" cy="5445875"/>
          </a:xfrm>
          <a:prstGeom prst="rect">
            <a:avLst/>
          </a:prstGeom>
          <a:solidFill>
            <a:srgbClr val="FFFFFF">
              <a:alpha val="8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t-PT"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94066997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Hindsight bias</a:t>
            </a:r>
          </a:p>
        </p:txBody>
      </p:sp>
      <p:sp>
        <p:nvSpPr>
          <p:cNvPr id="3" name="Text Placeholder 2">
            <a:extLst>
              <a:ext uri="{FF2B5EF4-FFF2-40B4-BE49-F238E27FC236}">
                <a16:creationId xmlns:a16="http://schemas.microsoft.com/office/drawing/2014/main" id="{0A733F3D-57F7-3049-4A25-43A8E2816D48}"/>
              </a:ext>
            </a:extLst>
          </p:cNvPr>
          <p:cNvSpPr>
            <a:spLocks noGrp="1"/>
          </p:cNvSpPr>
          <p:nvPr>
            <p:ph type="body" sz="quarter" idx="21"/>
          </p:nvPr>
        </p:nvSpPr>
        <p:spPr/>
        <p:txBody>
          <a:bodyPr/>
          <a:lstStyle/>
          <a:p>
            <a:r>
              <a:rPr lang="en-GB" dirty="0"/>
              <a:t>Underlying factors</a:t>
            </a:r>
          </a:p>
        </p:txBody>
      </p:sp>
      <p:sp>
        <p:nvSpPr>
          <p:cNvPr id="4" name="Text Placeholder 3">
            <a:extLst>
              <a:ext uri="{FF2B5EF4-FFF2-40B4-BE49-F238E27FC236}">
                <a16:creationId xmlns:a16="http://schemas.microsoft.com/office/drawing/2014/main" id="{54DE8C05-D52E-9A69-6106-17231FFC3E34}"/>
              </a:ext>
            </a:extLst>
          </p:cNvPr>
          <p:cNvSpPr>
            <a:spLocks noGrp="1"/>
          </p:cNvSpPr>
          <p:nvPr>
            <p:ph type="body" idx="1"/>
          </p:nvPr>
        </p:nvSpPr>
        <p:spPr/>
        <p:txBody>
          <a:bodyPr>
            <a:normAutofit/>
          </a:bodyPr>
          <a:lstStyle/>
          <a:p>
            <a:pPr>
              <a:lnSpc>
                <a:spcPct val="120000"/>
              </a:lnSpc>
            </a:pPr>
            <a:r>
              <a:rPr lang="en-GB" sz="5400" dirty="0"/>
              <a:t>People distort their earlier predictions about an event. Selective memory leads to overestimating what could have been known.</a:t>
            </a:r>
          </a:p>
          <a:p>
            <a:pPr>
              <a:lnSpc>
                <a:spcPct val="120000"/>
              </a:lnSpc>
            </a:pPr>
            <a:r>
              <a:rPr lang="en-GB" sz="5400" dirty="0"/>
              <a:t>People are apt to view events as inevitable.</a:t>
            </a:r>
          </a:p>
          <a:p>
            <a:pPr>
              <a:lnSpc>
                <a:spcPct val="120000"/>
              </a:lnSpc>
            </a:pPr>
            <a:r>
              <a:rPr lang="en-GB" sz="5400" dirty="0"/>
              <a:t>People often assume that they could have anticipated certain events.</a:t>
            </a:r>
          </a:p>
          <a:p>
            <a:pPr>
              <a:lnSpc>
                <a:spcPct val="120000"/>
              </a:lnSpc>
            </a:pPr>
            <a:endParaRPr lang="en-GB" sz="5400" dirty="0"/>
          </a:p>
          <a:p>
            <a:pPr>
              <a:lnSpc>
                <a:spcPct val="120000"/>
              </a:lnSpc>
            </a:pPr>
            <a:endParaRPr lang="en-GB" sz="5400" dirty="0"/>
          </a:p>
        </p:txBody>
      </p:sp>
    </p:spTree>
    <p:extLst>
      <p:ext uri="{BB962C8B-B14F-4D97-AF65-F5344CB8AC3E}">
        <p14:creationId xmlns:p14="http://schemas.microsoft.com/office/powerpoint/2010/main" val="304031025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noProof="0" dirty="0"/>
              <a:t>Illusion of control bias</a:t>
            </a:r>
          </a:p>
        </p:txBody>
      </p:sp>
      <p:sp>
        <p:nvSpPr>
          <p:cNvPr id="311" name="Subtitle 3"/>
          <p:cNvSpPr txBox="1">
            <a:spLocks noGrp="1"/>
          </p:cNvSpPr>
          <p:nvPr>
            <p:ph type="subTitle" sz="half" idx="1"/>
          </p:nvPr>
        </p:nvSpPr>
        <p:spPr>
          <a:xfrm>
            <a:off x="1201342" y="7223190"/>
            <a:ext cx="21998525" cy="5093832"/>
          </a:xfrm>
          <a:prstGeom prst="rect">
            <a:avLst/>
          </a:prstGeom>
        </p:spPr>
        <p:txBody>
          <a:bodyPr>
            <a:normAutofit/>
          </a:bodyPr>
          <a:lstStyle/>
          <a:p>
            <a:pPr>
              <a:lnSpc>
                <a:spcPct val="120000"/>
              </a:lnSpc>
              <a:spcAft>
                <a:spcPts val="1800"/>
              </a:spcAft>
            </a:pPr>
            <a:r>
              <a:rPr lang="en-GB" b="0" dirty="0"/>
              <a:t>The illusion of control bias is our tendency to overestimate our ability to control events. </a:t>
            </a:r>
          </a:p>
          <a:p>
            <a:pPr>
              <a:lnSpc>
                <a:spcPct val="120000"/>
              </a:lnSpc>
              <a:spcAft>
                <a:spcPts val="1800"/>
              </a:spcAft>
            </a:pPr>
            <a:endParaRPr lang="en-GB" b="0" dirty="0"/>
          </a:p>
          <a:p>
            <a:pPr>
              <a:spcAft>
                <a:spcPts val="1800"/>
              </a:spcAft>
            </a:pPr>
            <a:endParaRPr lang="en-GB" b="0" dirty="0"/>
          </a:p>
          <a:p>
            <a:pPr>
              <a:spcAft>
                <a:spcPts val="1800"/>
              </a:spcAft>
            </a:pPr>
            <a:endParaRPr lang="en-GB" b="0" dirty="0"/>
          </a:p>
        </p:txBody>
      </p:sp>
    </p:spTree>
    <p:extLst>
      <p:ext uri="{BB962C8B-B14F-4D97-AF65-F5344CB8AC3E}">
        <p14:creationId xmlns:p14="http://schemas.microsoft.com/office/powerpoint/2010/main" val="33863975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346139-9C17-4636-A115-BCB4C3375B4E}"/>
              </a:ext>
            </a:extLst>
          </p:cNvPr>
          <p:cNvSpPr>
            <a:spLocks noGrp="1"/>
          </p:cNvSpPr>
          <p:nvPr>
            <p:ph type="title"/>
          </p:nvPr>
        </p:nvSpPr>
        <p:spPr>
          <a:xfrm>
            <a:off x="2194559" y="573207"/>
            <a:ext cx="20477550" cy="2901514"/>
          </a:xfrm>
        </p:spPr>
        <p:txBody>
          <a:bodyPr>
            <a:normAutofit/>
          </a:bodyPr>
          <a:lstStyle/>
          <a:p>
            <a:r>
              <a:rPr lang="en-GB" sz="9600" dirty="0"/>
              <a:t>Illusion of control bias</a:t>
            </a:r>
          </a:p>
        </p:txBody>
      </p:sp>
      <p:sp>
        <p:nvSpPr>
          <p:cNvPr id="4" name="Content Placeholder 3">
            <a:extLst>
              <a:ext uri="{FF2B5EF4-FFF2-40B4-BE49-F238E27FC236}">
                <a16:creationId xmlns:a16="http://schemas.microsoft.com/office/drawing/2014/main" id="{61891406-A5F1-4121-9D3E-B7623304F768}"/>
              </a:ext>
            </a:extLst>
          </p:cNvPr>
          <p:cNvSpPr>
            <a:spLocks noGrp="1"/>
          </p:cNvSpPr>
          <p:nvPr>
            <p:ph idx="1"/>
          </p:nvPr>
        </p:nvSpPr>
        <p:spPr>
          <a:xfrm>
            <a:off x="14054938" y="4214024"/>
            <a:ext cx="9396732" cy="7521782"/>
          </a:xfrm>
        </p:spPr>
        <p:txBody>
          <a:bodyPr>
            <a:normAutofit/>
          </a:bodyPr>
          <a:lstStyle/>
          <a:p>
            <a:pPr marL="0" indent="0">
              <a:lnSpc>
                <a:spcPct val="100000"/>
              </a:lnSpc>
              <a:buNone/>
            </a:pPr>
            <a:r>
              <a:rPr lang="en-GB" sz="6400" dirty="0"/>
              <a:t>Are you a football fan? If so, have you ever thought that your actions or rituals affected the game? </a:t>
            </a:r>
            <a:endParaRPr lang="en-GB" sz="6400" dirty="0">
              <a:solidFill>
                <a:srgbClr val="0070C0"/>
              </a:solidFill>
            </a:endParaRPr>
          </a:p>
        </p:txBody>
      </p:sp>
      <p:pic>
        <p:nvPicPr>
          <p:cNvPr id="6" name="Picture 5">
            <a:extLst>
              <a:ext uri="{FF2B5EF4-FFF2-40B4-BE49-F238E27FC236}">
                <a16:creationId xmlns:a16="http://schemas.microsoft.com/office/drawing/2014/main" id="{B7134858-58C3-4040-A2E0-0640A0BC6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4509858"/>
            <a:ext cx="11229344" cy="5866893"/>
          </a:xfrm>
          <a:prstGeom prst="rect">
            <a:avLst/>
          </a:prstGeom>
        </p:spPr>
      </p:pic>
    </p:spTree>
    <p:extLst>
      <p:ext uri="{BB962C8B-B14F-4D97-AF65-F5344CB8AC3E}">
        <p14:creationId xmlns:p14="http://schemas.microsoft.com/office/powerpoint/2010/main" val="2281364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346139-9C17-4636-A115-BCB4C3375B4E}"/>
              </a:ext>
            </a:extLst>
          </p:cNvPr>
          <p:cNvSpPr>
            <a:spLocks noGrp="1"/>
          </p:cNvSpPr>
          <p:nvPr>
            <p:ph type="title"/>
          </p:nvPr>
        </p:nvSpPr>
        <p:spPr>
          <a:xfrm>
            <a:off x="2194559" y="573207"/>
            <a:ext cx="20477550" cy="2901514"/>
          </a:xfrm>
        </p:spPr>
        <p:txBody>
          <a:bodyPr>
            <a:normAutofit/>
          </a:bodyPr>
          <a:lstStyle/>
          <a:p>
            <a:r>
              <a:rPr lang="en-GB" sz="9600" dirty="0"/>
              <a:t>Illusion of control bias</a:t>
            </a:r>
          </a:p>
        </p:txBody>
      </p:sp>
      <p:sp>
        <p:nvSpPr>
          <p:cNvPr id="4" name="Content Placeholder 3">
            <a:extLst>
              <a:ext uri="{FF2B5EF4-FFF2-40B4-BE49-F238E27FC236}">
                <a16:creationId xmlns:a16="http://schemas.microsoft.com/office/drawing/2014/main" id="{61891406-A5F1-4121-9D3E-B7623304F768}"/>
              </a:ext>
            </a:extLst>
          </p:cNvPr>
          <p:cNvSpPr>
            <a:spLocks noGrp="1"/>
          </p:cNvSpPr>
          <p:nvPr>
            <p:ph idx="1"/>
          </p:nvPr>
        </p:nvSpPr>
        <p:spPr>
          <a:xfrm>
            <a:off x="12433332" y="4311129"/>
            <a:ext cx="10739818" cy="7761694"/>
          </a:xfrm>
        </p:spPr>
        <p:txBody>
          <a:bodyPr>
            <a:normAutofit/>
          </a:bodyPr>
          <a:lstStyle/>
          <a:p>
            <a:pPr marL="0" indent="0">
              <a:lnSpc>
                <a:spcPct val="100000"/>
              </a:lnSpc>
              <a:buNone/>
            </a:pPr>
            <a:r>
              <a:rPr lang="en-GB" sz="5600" dirty="0"/>
              <a:t>Have you ever pushed the crosswalk button multiple times, as if pushing it more times makes the light change faster? It doesn´t but when the light changes, you might attribute the change to the flurry of button pushing.</a:t>
            </a:r>
            <a:endParaRPr lang="en-GB" sz="5600" dirty="0">
              <a:solidFill>
                <a:srgbClr val="0070C0"/>
              </a:solidFill>
            </a:endParaRPr>
          </a:p>
        </p:txBody>
      </p:sp>
      <p:pic>
        <p:nvPicPr>
          <p:cNvPr id="6" name="Picture 5">
            <a:extLst>
              <a:ext uri="{FF2B5EF4-FFF2-40B4-BE49-F238E27FC236}">
                <a16:creationId xmlns:a16="http://schemas.microsoft.com/office/drawing/2014/main" id="{B0E61D57-92D4-487A-87E7-41923746D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950" y="4413602"/>
            <a:ext cx="9526720" cy="7521784"/>
          </a:xfrm>
          <a:prstGeom prst="rect">
            <a:avLst/>
          </a:prstGeom>
        </p:spPr>
      </p:pic>
    </p:spTree>
    <p:extLst>
      <p:ext uri="{BB962C8B-B14F-4D97-AF65-F5344CB8AC3E}">
        <p14:creationId xmlns:p14="http://schemas.microsoft.com/office/powerpoint/2010/main" val="2694508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346139-9C17-4636-A115-BCB4C3375B4E}"/>
              </a:ext>
            </a:extLst>
          </p:cNvPr>
          <p:cNvSpPr>
            <a:spLocks noGrp="1"/>
          </p:cNvSpPr>
          <p:nvPr>
            <p:ph type="title"/>
          </p:nvPr>
        </p:nvSpPr>
        <p:spPr>
          <a:xfrm>
            <a:off x="2194559" y="573207"/>
            <a:ext cx="20477550" cy="2901514"/>
          </a:xfrm>
        </p:spPr>
        <p:txBody>
          <a:bodyPr>
            <a:normAutofit/>
          </a:bodyPr>
          <a:lstStyle/>
          <a:p>
            <a:r>
              <a:rPr lang="en-GB" sz="9600" dirty="0"/>
              <a:t>Illusion of control bias</a:t>
            </a:r>
          </a:p>
        </p:txBody>
      </p:sp>
      <p:sp>
        <p:nvSpPr>
          <p:cNvPr id="4" name="Content Placeholder 3">
            <a:extLst>
              <a:ext uri="{FF2B5EF4-FFF2-40B4-BE49-F238E27FC236}">
                <a16:creationId xmlns:a16="http://schemas.microsoft.com/office/drawing/2014/main" id="{61891406-A5F1-4121-9D3E-B7623304F768}"/>
              </a:ext>
            </a:extLst>
          </p:cNvPr>
          <p:cNvSpPr>
            <a:spLocks noGrp="1"/>
          </p:cNvSpPr>
          <p:nvPr>
            <p:ph idx="1"/>
          </p:nvPr>
        </p:nvSpPr>
        <p:spPr>
          <a:xfrm>
            <a:off x="14219989" y="4200661"/>
            <a:ext cx="9544830" cy="7761694"/>
          </a:xfrm>
        </p:spPr>
        <p:txBody>
          <a:bodyPr>
            <a:normAutofit/>
          </a:bodyPr>
          <a:lstStyle/>
          <a:p>
            <a:pPr marL="0" indent="0">
              <a:lnSpc>
                <a:spcPct val="100000"/>
              </a:lnSpc>
              <a:buNone/>
            </a:pPr>
            <a:r>
              <a:rPr lang="en-GB" sz="6400" dirty="0"/>
              <a:t>Gamblers throw the dice harder at gambling tables when they need high numbers.</a:t>
            </a:r>
          </a:p>
        </p:txBody>
      </p:sp>
      <p:pic>
        <p:nvPicPr>
          <p:cNvPr id="8" name="Picture 7">
            <a:extLst>
              <a:ext uri="{FF2B5EF4-FFF2-40B4-BE49-F238E27FC236}">
                <a16:creationId xmlns:a16="http://schemas.microsoft.com/office/drawing/2014/main" id="{73C306C7-D35B-4C39-83BF-B0321CC43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8535" y="4413603"/>
            <a:ext cx="11046866" cy="7335810"/>
          </a:xfrm>
          <a:prstGeom prst="rect">
            <a:avLst/>
          </a:prstGeom>
        </p:spPr>
      </p:pic>
    </p:spTree>
    <p:extLst>
      <p:ext uri="{BB962C8B-B14F-4D97-AF65-F5344CB8AC3E}">
        <p14:creationId xmlns:p14="http://schemas.microsoft.com/office/powerpoint/2010/main" val="313946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Illusion of control bias</a:t>
            </a:r>
          </a:p>
        </p:txBody>
      </p:sp>
      <p:sp>
        <p:nvSpPr>
          <p:cNvPr id="3" name="Text Placeholder 2">
            <a:extLst>
              <a:ext uri="{FF2B5EF4-FFF2-40B4-BE49-F238E27FC236}">
                <a16:creationId xmlns:a16="http://schemas.microsoft.com/office/drawing/2014/main" id="{0A733F3D-57F7-3049-4A25-43A8E2816D48}"/>
              </a:ext>
            </a:extLst>
          </p:cNvPr>
          <p:cNvSpPr>
            <a:spLocks noGrp="1"/>
          </p:cNvSpPr>
          <p:nvPr>
            <p:ph type="body" sz="quarter" idx="21"/>
          </p:nvPr>
        </p:nvSpPr>
        <p:spPr/>
        <p:txBody>
          <a:bodyPr/>
          <a:lstStyle/>
          <a:p>
            <a:r>
              <a:rPr lang="en-GB" dirty="0"/>
              <a:t>Costs</a:t>
            </a:r>
          </a:p>
        </p:txBody>
      </p:sp>
      <p:sp>
        <p:nvSpPr>
          <p:cNvPr id="4" name="Text Placeholder 3">
            <a:extLst>
              <a:ext uri="{FF2B5EF4-FFF2-40B4-BE49-F238E27FC236}">
                <a16:creationId xmlns:a16="http://schemas.microsoft.com/office/drawing/2014/main" id="{54DE8C05-D52E-9A69-6106-17231FFC3E34}"/>
              </a:ext>
            </a:extLst>
          </p:cNvPr>
          <p:cNvSpPr>
            <a:spLocks noGrp="1"/>
          </p:cNvSpPr>
          <p:nvPr>
            <p:ph type="body" idx="1"/>
          </p:nvPr>
        </p:nvSpPr>
        <p:spPr/>
        <p:txBody>
          <a:bodyPr>
            <a:normAutofit/>
          </a:bodyPr>
          <a:lstStyle/>
          <a:p>
            <a:pPr>
              <a:lnSpc>
                <a:spcPct val="120000"/>
              </a:lnSpc>
            </a:pPr>
            <a:r>
              <a:rPr lang="en-GB" sz="5400" dirty="0"/>
              <a:t>People waste time, money, and mental energy trying to affect outcomes that they can´t influence. </a:t>
            </a:r>
          </a:p>
          <a:p>
            <a:pPr>
              <a:lnSpc>
                <a:spcPct val="120000"/>
              </a:lnSpc>
            </a:pPr>
            <a:r>
              <a:rPr lang="en-GB" sz="5400" dirty="0"/>
              <a:t>Leads to other behavioural bias – over-confidence and over-optimism (emotional biases).</a:t>
            </a:r>
          </a:p>
          <a:p>
            <a:pPr>
              <a:lnSpc>
                <a:spcPct val="120000"/>
              </a:lnSpc>
            </a:pPr>
            <a:r>
              <a:rPr lang="en-GB" sz="5400" dirty="0"/>
              <a:t>Leads investors to trade more than is prudent or maintain improper portfolio diversification</a:t>
            </a:r>
          </a:p>
          <a:p>
            <a:pPr>
              <a:lnSpc>
                <a:spcPct val="120000"/>
              </a:lnSpc>
            </a:pPr>
            <a:endParaRPr lang="en-GB" sz="5400" dirty="0"/>
          </a:p>
          <a:p>
            <a:pPr>
              <a:lnSpc>
                <a:spcPct val="120000"/>
              </a:lnSpc>
            </a:pPr>
            <a:endParaRPr lang="en-GB" sz="5400" dirty="0"/>
          </a:p>
          <a:p>
            <a:pPr>
              <a:lnSpc>
                <a:spcPct val="120000"/>
              </a:lnSpc>
            </a:pPr>
            <a:endParaRPr lang="en-GB" sz="5400" dirty="0"/>
          </a:p>
        </p:txBody>
      </p:sp>
    </p:spTree>
    <p:extLst>
      <p:ext uri="{BB962C8B-B14F-4D97-AF65-F5344CB8AC3E}">
        <p14:creationId xmlns:p14="http://schemas.microsoft.com/office/powerpoint/2010/main" val="144971352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27E9-1012-4C46-B79C-2C233BF87299}"/>
              </a:ext>
            </a:extLst>
          </p:cNvPr>
          <p:cNvSpPr>
            <a:spLocks noGrp="1"/>
          </p:cNvSpPr>
          <p:nvPr>
            <p:ph type="title"/>
          </p:nvPr>
        </p:nvSpPr>
        <p:spPr/>
        <p:txBody>
          <a:bodyPr/>
          <a:lstStyle/>
          <a:p>
            <a:r>
              <a:rPr lang="en-GB" dirty="0"/>
              <a:t>Cognitive Biases</a:t>
            </a:r>
          </a:p>
        </p:txBody>
      </p:sp>
      <p:sp>
        <p:nvSpPr>
          <p:cNvPr id="3" name="Text Placeholder 2">
            <a:extLst>
              <a:ext uri="{FF2B5EF4-FFF2-40B4-BE49-F238E27FC236}">
                <a16:creationId xmlns:a16="http://schemas.microsoft.com/office/drawing/2014/main" id="{C52F4A02-CF3E-A6AD-134C-BF3A493E341C}"/>
              </a:ext>
            </a:extLst>
          </p:cNvPr>
          <p:cNvSpPr>
            <a:spLocks noGrp="1"/>
          </p:cNvSpPr>
          <p:nvPr>
            <p:ph type="body" sz="quarter" idx="21"/>
          </p:nvPr>
        </p:nvSpPr>
        <p:spPr/>
        <p:txBody>
          <a:bodyPr/>
          <a:lstStyle/>
          <a:p>
            <a:r>
              <a:rPr lang="en-GB" dirty="0"/>
              <a:t>Types</a:t>
            </a:r>
          </a:p>
        </p:txBody>
      </p:sp>
      <p:sp>
        <p:nvSpPr>
          <p:cNvPr id="4" name="Text Placeholder 3">
            <a:extLst>
              <a:ext uri="{FF2B5EF4-FFF2-40B4-BE49-F238E27FC236}">
                <a16:creationId xmlns:a16="http://schemas.microsoft.com/office/drawing/2014/main" id="{77F7366E-A9AF-216A-C802-7341A41EE579}"/>
              </a:ext>
            </a:extLst>
          </p:cNvPr>
          <p:cNvSpPr>
            <a:spLocks noGrp="1"/>
          </p:cNvSpPr>
          <p:nvPr>
            <p:ph type="body" idx="1"/>
          </p:nvPr>
        </p:nvSpPr>
        <p:spPr>
          <a:xfrm>
            <a:off x="1206500" y="4248504"/>
            <a:ext cx="9658724" cy="8256012"/>
          </a:xfrm>
        </p:spPr>
        <p:txBody>
          <a:bodyPr>
            <a:normAutofit/>
          </a:bodyPr>
          <a:lstStyle/>
          <a:p>
            <a:pPr marL="0" indent="0">
              <a:buNone/>
            </a:pPr>
            <a:r>
              <a:rPr lang="en-GB" b="1" dirty="0"/>
              <a:t>Belief Perseverance</a:t>
            </a:r>
          </a:p>
          <a:p>
            <a:r>
              <a:rPr lang="en-GB" dirty="0"/>
              <a:t>Conservatism bias</a:t>
            </a:r>
          </a:p>
          <a:p>
            <a:r>
              <a:rPr lang="en-GB" dirty="0"/>
              <a:t>Confirmation bias</a:t>
            </a:r>
          </a:p>
          <a:p>
            <a:r>
              <a:rPr lang="en-GB" dirty="0"/>
              <a:t>Self-serving attribution bias</a:t>
            </a:r>
          </a:p>
          <a:p>
            <a:r>
              <a:rPr lang="en-GB" dirty="0"/>
              <a:t>Hindsight bias</a:t>
            </a:r>
          </a:p>
          <a:p>
            <a:r>
              <a:rPr lang="en-GB" dirty="0"/>
              <a:t>Illusion of control bias</a:t>
            </a:r>
          </a:p>
          <a:p>
            <a:endParaRPr lang="en-GB" b="1" dirty="0"/>
          </a:p>
          <a:p>
            <a:endParaRPr lang="en-GB" b="1" dirty="0"/>
          </a:p>
        </p:txBody>
      </p:sp>
      <p:sp>
        <p:nvSpPr>
          <p:cNvPr id="5" name="Text Placeholder 3">
            <a:extLst>
              <a:ext uri="{FF2B5EF4-FFF2-40B4-BE49-F238E27FC236}">
                <a16:creationId xmlns:a16="http://schemas.microsoft.com/office/drawing/2014/main" id="{A4BA88BB-5D2F-8DDA-7FD6-D309017BAA1D}"/>
              </a:ext>
            </a:extLst>
          </p:cNvPr>
          <p:cNvSpPr txBox="1">
            <a:spLocks/>
          </p:cNvSpPr>
          <p:nvPr/>
        </p:nvSpPr>
        <p:spPr>
          <a:xfrm>
            <a:off x="13518776" y="4265667"/>
            <a:ext cx="9658724"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hangingPunct="1">
              <a:buNone/>
            </a:pPr>
            <a:r>
              <a:rPr lang="en-GB" b="1" dirty="0"/>
              <a:t>Information Processing</a:t>
            </a:r>
          </a:p>
          <a:p>
            <a:pPr hangingPunct="1"/>
            <a:r>
              <a:rPr lang="en-GB" dirty="0"/>
              <a:t>Selective attention bias</a:t>
            </a:r>
          </a:p>
          <a:p>
            <a:pPr hangingPunct="1"/>
            <a:r>
              <a:rPr lang="en-GB" dirty="0"/>
              <a:t>Outcome bias</a:t>
            </a:r>
          </a:p>
          <a:p>
            <a:pPr hangingPunct="1"/>
            <a:r>
              <a:rPr lang="en-GB" dirty="0"/>
              <a:t>Recency bias</a:t>
            </a:r>
          </a:p>
          <a:p>
            <a:pPr hangingPunct="1"/>
            <a:r>
              <a:rPr lang="en-GB" dirty="0"/>
              <a:t>Framing bias</a:t>
            </a:r>
          </a:p>
          <a:p>
            <a:pPr hangingPunct="1"/>
            <a:r>
              <a:rPr lang="en-GB" dirty="0"/>
              <a:t>Mental accounting bias</a:t>
            </a:r>
          </a:p>
          <a:p>
            <a:pPr hangingPunct="1"/>
            <a:r>
              <a:rPr lang="en-GB" dirty="0"/>
              <a:t>Hyperbolic discounting </a:t>
            </a:r>
            <a:endParaRPr lang="en-GB" b="1" dirty="0"/>
          </a:p>
          <a:p>
            <a:pPr hangingPunct="1"/>
            <a:endParaRPr lang="en-GB" b="1" dirty="0"/>
          </a:p>
        </p:txBody>
      </p:sp>
      <p:sp>
        <p:nvSpPr>
          <p:cNvPr id="6" name="Rectangle 5">
            <a:extLst>
              <a:ext uri="{FF2B5EF4-FFF2-40B4-BE49-F238E27FC236}">
                <a16:creationId xmlns:a16="http://schemas.microsoft.com/office/drawing/2014/main" id="{C3B9BF2F-D7EE-0BD7-948D-07D5A8A1A817}"/>
              </a:ext>
            </a:extLst>
          </p:cNvPr>
          <p:cNvSpPr/>
          <p:nvPr/>
        </p:nvSpPr>
        <p:spPr>
          <a:xfrm>
            <a:off x="833718" y="3806125"/>
            <a:ext cx="10919011" cy="8715554"/>
          </a:xfrm>
          <a:prstGeom prst="rect">
            <a:avLst/>
          </a:prstGeom>
          <a:solidFill>
            <a:srgbClr val="FFFFFF">
              <a:alpha val="85882"/>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03472851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noProof="0" dirty="0"/>
              <a:t>Information-processing bias</a:t>
            </a:r>
          </a:p>
        </p:txBody>
      </p:sp>
      <p:sp>
        <p:nvSpPr>
          <p:cNvPr id="311" name="Subtitle 3"/>
          <p:cNvSpPr txBox="1">
            <a:spLocks noGrp="1"/>
          </p:cNvSpPr>
          <p:nvPr>
            <p:ph type="subTitle" sz="half" idx="1"/>
          </p:nvPr>
        </p:nvSpPr>
        <p:spPr>
          <a:xfrm>
            <a:off x="1201342" y="7223190"/>
            <a:ext cx="21998525" cy="5093832"/>
          </a:xfrm>
          <a:prstGeom prst="rect">
            <a:avLst/>
          </a:prstGeom>
        </p:spPr>
        <p:txBody>
          <a:bodyPr>
            <a:normAutofit/>
          </a:bodyPr>
          <a:lstStyle/>
          <a:p>
            <a:pPr>
              <a:spcAft>
                <a:spcPts val="1800"/>
              </a:spcAft>
            </a:pPr>
            <a:r>
              <a:rPr lang="en-GB" b="0" dirty="0"/>
              <a:t>Involve errors in how people think when processing information to make decisions.</a:t>
            </a:r>
          </a:p>
          <a:p>
            <a:pPr>
              <a:spcAft>
                <a:spcPts val="1800"/>
              </a:spcAft>
            </a:pPr>
            <a:endParaRPr lang="en-GB" b="0" dirty="0"/>
          </a:p>
          <a:p>
            <a:pPr>
              <a:spcAft>
                <a:spcPts val="1800"/>
              </a:spcAft>
            </a:pPr>
            <a:endParaRPr lang="en-GB" b="0" i="1" noProof="0" dirty="0"/>
          </a:p>
        </p:txBody>
      </p:sp>
    </p:spTree>
    <p:extLst>
      <p:ext uri="{BB962C8B-B14F-4D97-AF65-F5344CB8AC3E}">
        <p14:creationId xmlns:p14="http://schemas.microsoft.com/office/powerpoint/2010/main" val="252619254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3A7B0-9BFB-E9D5-A229-AB5E868392EA}"/>
              </a:ext>
            </a:extLst>
          </p:cNvPr>
          <p:cNvSpPr>
            <a:spLocks noGrp="1"/>
          </p:cNvSpPr>
          <p:nvPr>
            <p:ph type="title"/>
          </p:nvPr>
        </p:nvSpPr>
        <p:spPr/>
        <p:txBody>
          <a:bodyPr>
            <a:noAutofit/>
          </a:bodyPr>
          <a:lstStyle/>
          <a:p>
            <a:pPr>
              <a:lnSpc>
                <a:spcPct val="120000"/>
              </a:lnSpc>
            </a:pPr>
            <a:r>
              <a:rPr lang="en-GB" sz="8800" b="1" dirty="0"/>
              <a:t>Suppose you are thinking about investing in a stock mutual fund. Given the many funds available, which one are you likely to choose?</a:t>
            </a:r>
            <a:br>
              <a:rPr lang="en-GB" sz="8800" b="1" dirty="0"/>
            </a:br>
            <a:r>
              <a:rPr lang="en-GB" sz="8800" b="1" dirty="0"/>
              <a:t>You are likely to prefer a stock mutual fund that has recently been performing well. </a:t>
            </a:r>
          </a:p>
        </p:txBody>
      </p:sp>
    </p:spTree>
    <p:extLst>
      <p:ext uri="{BB962C8B-B14F-4D97-AF65-F5344CB8AC3E}">
        <p14:creationId xmlns:p14="http://schemas.microsoft.com/office/powerpoint/2010/main" val="3446462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noProof="0" dirty="0"/>
              <a:t>Selective attention bias</a:t>
            </a:r>
          </a:p>
        </p:txBody>
      </p:sp>
      <p:sp>
        <p:nvSpPr>
          <p:cNvPr id="311" name="Subtitle 3"/>
          <p:cNvSpPr txBox="1">
            <a:spLocks noGrp="1"/>
          </p:cNvSpPr>
          <p:nvPr>
            <p:ph type="subTitle" sz="half" idx="1"/>
          </p:nvPr>
        </p:nvSpPr>
        <p:spPr>
          <a:xfrm>
            <a:off x="1201342" y="7223190"/>
            <a:ext cx="21998525" cy="5093832"/>
          </a:xfrm>
          <a:prstGeom prst="rect">
            <a:avLst/>
          </a:prstGeom>
        </p:spPr>
        <p:txBody>
          <a:bodyPr>
            <a:normAutofit/>
          </a:bodyPr>
          <a:lstStyle/>
          <a:p>
            <a:pPr>
              <a:lnSpc>
                <a:spcPct val="120000"/>
              </a:lnSpc>
              <a:spcAft>
                <a:spcPts val="1800"/>
              </a:spcAft>
            </a:pPr>
            <a:r>
              <a:rPr lang="en-GB" b="0" dirty="0"/>
              <a:t>Focus mainly on a selection of a limited number of stimuli or objects from a large number of stimuli. Inclination to pay attention to some things, while simultaneously ignoring others.</a:t>
            </a:r>
          </a:p>
        </p:txBody>
      </p:sp>
    </p:spTree>
    <p:extLst>
      <p:ext uri="{BB962C8B-B14F-4D97-AF65-F5344CB8AC3E}">
        <p14:creationId xmlns:p14="http://schemas.microsoft.com/office/powerpoint/2010/main" val="380720649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noProof="0" dirty="0"/>
              <a:t>Cognitive bias</a:t>
            </a:r>
          </a:p>
        </p:txBody>
      </p:sp>
      <p:sp>
        <p:nvSpPr>
          <p:cNvPr id="311" name="Subtitle 3"/>
          <p:cNvSpPr txBox="1">
            <a:spLocks noGrp="1"/>
          </p:cNvSpPr>
          <p:nvPr>
            <p:ph type="subTitle" sz="half" idx="1"/>
          </p:nvPr>
        </p:nvSpPr>
        <p:spPr>
          <a:xfrm>
            <a:off x="1201342" y="7223190"/>
            <a:ext cx="21998525" cy="5093832"/>
          </a:xfrm>
          <a:prstGeom prst="rect">
            <a:avLst/>
          </a:prstGeom>
        </p:spPr>
        <p:txBody>
          <a:bodyPr>
            <a:normAutofit/>
          </a:bodyPr>
          <a:lstStyle/>
          <a:p>
            <a:pPr>
              <a:spcAft>
                <a:spcPts val="1800"/>
              </a:spcAft>
            </a:pPr>
            <a:r>
              <a:rPr lang="en-GB" b="0" dirty="0"/>
              <a:t>A cognitive bias is a systematic pattern of deviation from norm or rationality in judgment leading to errors in processing and interpreting information. These biases can affect various domains, including economic decisions, social behaviours, and political ideologies.</a:t>
            </a:r>
          </a:p>
          <a:p>
            <a:pPr>
              <a:spcAft>
                <a:spcPts val="1800"/>
              </a:spcAft>
            </a:pPr>
            <a:endParaRPr lang="en-GB" b="0" i="1" noProof="0" dirty="0"/>
          </a:p>
          <a:p>
            <a:pPr>
              <a:spcAft>
                <a:spcPts val="1800"/>
              </a:spcAft>
            </a:pPr>
            <a:endParaRPr lang="en-GB" b="0" i="1" noProof="0" dirty="0"/>
          </a:p>
        </p:txBody>
      </p:sp>
    </p:spTree>
    <p:extLst>
      <p:ext uri="{BB962C8B-B14F-4D97-AF65-F5344CB8AC3E}">
        <p14:creationId xmlns:p14="http://schemas.microsoft.com/office/powerpoint/2010/main" val="305773952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dirty="0"/>
              <a:t>Example</a:t>
            </a:r>
            <a:endParaRPr lang="en-GB" noProof="0" dirty="0"/>
          </a:p>
        </p:txBody>
      </p:sp>
      <p:sp>
        <p:nvSpPr>
          <p:cNvPr id="311" name="Subtitle 3"/>
          <p:cNvSpPr txBox="1">
            <a:spLocks noGrp="1"/>
          </p:cNvSpPr>
          <p:nvPr>
            <p:ph type="subTitle" sz="half" idx="1"/>
          </p:nvPr>
        </p:nvSpPr>
        <p:spPr>
          <a:xfrm>
            <a:off x="1201342" y="7223190"/>
            <a:ext cx="22277223" cy="5093832"/>
          </a:xfrm>
          <a:prstGeom prst="rect">
            <a:avLst/>
          </a:prstGeom>
        </p:spPr>
        <p:txBody>
          <a:bodyPr>
            <a:normAutofit/>
          </a:bodyPr>
          <a:lstStyle/>
          <a:p>
            <a:pPr>
              <a:lnSpc>
                <a:spcPct val="130000"/>
              </a:lnSpc>
              <a:spcAft>
                <a:spcPts val="1800"/>
              </a:spcAft>
            </a:pPr>
            <a:r>
              <a:rPr lang="en-GB" b="0" dirty="0"/>
              <a:t>When selecting for mutual funds, investors generally pay more attention to front-end loads, recent fund performance and less attention to operating expenses, fund marketing fees, and back-end load.</a:t>
            </a:r>
          </a:p>
        </p:txBody>
      </p:sp>
    </p:spTree>
    <p:extLst>
      <p:ext uri="{BB962C8B-B14F-4D97-AF65-F5344CB8AC3E}">
        <p14:creationId xmlns:p14="http://schemas.microsoft.com/office/powerpoint/2010/main" val="92717739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dirty="0"/>
              <a:t>Example 2</a:t>
            </a:r>
            <a:endParaRPr lang="en-GB" noProof="0" dirty="0"/>
          </a:p>
        </p:txBody>
      </p:sp>
      <p:sp>
        <p:nvSpPr>
          <p:cNvPr id="311" name="Subtitle 3"/>
          <p:cNvSpPr txBox="1">
            <a:spLocks noGrp="1"/>
          </p:cNvSpPr>
          <p:nvPr>
            <p:ph type="subTitle" sz="half" idx="1"/>
          </p:nvPr>
        </p:nvSpPr>
        <p:spPr>
          <a:xfrm>
            <a:off x="1201342" y="7223190"/>
            <a:ext cx="22277223" cy="5093832"/>
          </a:xfrm>
          <a:prstGeom prst="rect">
            <a:avLst/>
          </a:prstGeom>
        </p:spPr>
        <p:txBody>
          <a:bodyPr>
            <a:normAutofit/>
          </a:bodyPr>
          <a:lstStyle/>
          <a:p>
            <a:pPr>
              <a:lnSpc>
                <a:spcPct val="130000"/>
              </a:lnSpc>
              <a:spcAft>
                <a:spcPts val="1800"/>
              </a:spcAft>
            </a:pPr>
            <a:r>
              <a:rPr lang="en-GB" b="0" dirty="0"/>
              <a:t>When investors are less attentive to publicly available information, we may have a post earnings announcement drift anomaly in which prices underreact to earnings news. </a:t>
            </a:r>
          </a:p>
        </p:txBody>
      </p:sp>
    </p:spTree>
    <p:extLst>
      <p:ext uri="{BB962C8B-B14F-4D97-AF65-F5344CB8AC3E}">
        <p14:creationId xmlns:p14="http://schemas.microsoft.com/office/powerpoint/2010/main" val="119828609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304283-8CEC-452F-9F0F-3C32618A4AD1}"/>
              </a:ext>
            </a:extLst>
          </p:cNvPr>
          <p:cNvSpPr/>
          <p:nvPr/>
        </p:nvSpPr>
        <p:spPr>
          <a:xfrm>
            <a:off x="2222396" y="4678612"/>
            <a:ext cx="20886320" cy="4039504"/>
          </a:xfrm>
          <a:prstGeom prst="rect">
            <a:avLst/>
          </a:prstGeom>
          <a:solidFill>
            <a:schemeClr val="accent2">
              <a:alpha val="63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828800" hangingPunct="1">
              <a:lnSpc>
                <a:spcPct val="100000"/>
              </a:lnSpc>
              <a:spcBef>
                <a:spcPts val="0"/>
              </a:spcBef>
              <a:defRPr/>
            </a:pPr>
            <a:endParaRPr lang="en-GB" sz="3600" kern="1200">
              <a:solidFill>
                <a:srgbClr val="FFFFFF"/>
              </a:solidFill>
              <a:latin typeface="Franklin Gothic Book" panose="020F0502020204030204"/>
            </a:endParaRPr>
          </a:p>
        </p:txBody>
      </p:sp>
      <p:sp>
        <p:nvSpPr>
          <p:cNvPr id="3" name="Title 2">
            <a:extLst>
              <a:ext uri="{FF2B5EF4-FFF2-40B4-BE49-F238E27FC236}">
                <a16:creationId xmlns:a16="http://schemas.microsoft.com/office/drawing/2014/main" id="{5C346139-9C17-4636-A115-BCB4C3375B4E}"/>
              </a:ext>
            </a:extLst>
          </p:cNvPr>
          <p:cNvSpPr>
            <a:spLocks noGrp="1"/>
          </p:cNvSpPr>
          <p:nvPr>
            <p:ph type="title"/>
          </p:nvPr>
        </p:nvSpPr>
        <p:spPr>
          <a:xfrm>
            <a:off x="2133600" y="836357"/>
            <a:ext cx="20116800" cy="2901514"/>
          </a:xfrm>
        </p:spPr>
        <p:txBody>
          <a:bodyPr>
            <a:normAutofit/>
          </a:bodyPr>
          <a:lstStyle/>
          <a:p>
            <a:r>
              <a:rPr lang="en-GB" sz="9600" dirty="0"/>
              <a:t>Outcome bias</a:t>
            </a:r>
          </a:p>
        </p:txBody>
      </p:sp>
      <p:sp>
        <p:nvSpPr>
          <p:cNvPr id="4" name="Subtitle 3">
            <a:extLst>
              <a:ext uri="{FF2B5EF4-FFF2-40B4-BE49-F238E27FC236}">
                <a16:creationId xmlns:a16="http://schemas.microsoft.com/office/drawing/2014/main" id="{0226F8BC-DE13-4331-A4F0-AAB857F78775}"/>
              </a:ext>
            </a:extLst>
          </p:cNvPr>
          <p:cNvSpPr>
            <a:spLocks noGrp="1"/>
          </p:cNvSpPr>
          <p:nvPr>
            <p:ph idx="1"/>
          </p:nvPr>
        </p:nvSpPr>
        <p:spPr>
          <a:xfrm>
            <a:off x="2402536" y="5036781"/>
            <a:ext cx="20582312" cy="8371442"/>
          </a:xfrm>
        </p:spPr>
        <p:txBody>
          <a:bodyPr>
            <a:normAutofit/>
          </a:bodyPr>
          <a:lstStyle/>
          <a:p>
            <a:pPr marL="800100" lvl="1" indent="0">
              <a:buNone/>
            </a:pPr>
            <a:r>
              <a:rPr lang="en-GB" sz="6400" b="1" i="1" dirty="0"/>
              <a:t>Outcome bias </a:t>
            </a:r>
            <a:r>
              <a:rPr lang="en-GB" sz="6400" dirty="0"/>
              <a:t>is the tendency to judge a decision by the final outcome occurred by chance or through a sound decision-making process. </a:t>
            </a:r>
            <a:endParaRPr lang="en-US" sz="6400" dirty="0"/>
          </a:p>
        </p:txBody>
      </p:sp>
      <p:sp>
        <p:nvSpPr>
          <p:cNvPr id="5" name="TextBox 4">
            <a:extLst>
              <a:ext uri="{FF2B5EF4-FFF2-40B4-BE49-F238E27FC236}">
                <a16:creationId xmlns:a16="http://schemas.microsoft.com/office/drawing/2014/main" id="{8C859A43-A0CA-473C-A7F3-9A741B753040}"/>
              </a:ext>
            </a:extLst>
          </p:cNvPr>
          <p:cNvSpPr txBox="1"/>
          <p:nvPr/>
        </p:nvSpPr>
        <p:spPr>
          <a:xfrm>
            <a:off x="2194561" y="13100447"/>
            <a:ext cx="21717530" cy="523220"/>
          </a:xfrm>
          <a:prstGeom prst="rect">
            <a:avLst/>
          </a:prstGeom>
          <a:noFill/>
        </p:spPr>
        <p:txBody>
          <a:bodyPr wrap="square">
            <a:spAutoFit/>
          </a:bodyPr>
          <a:lstStyle/>
          <a:p>
            <a:pPr defTabSz="1828800" hangingPunct="1">
              <a:lnSpc>
                <a:spcPct val="100000"/>
              </a:lnSpc>
              <a:spcBef>
                <a:spcPts val="0"/>
              </a:spcBef>
              <a:defRPr/>
            </a:pPr>
            <a:r>
              <a:rPr lang="en-US" sz="2800" kern="1200" dirty="0" err="1">
                <a:solidFill>
                  <a:srgbClr val="FFFFFF"/>
                </a:solidFill>
                <a:latin typeface="Franklin Gothic Book" panose="020F0502020204030204"/>
              </a:rPr>
              <a:t>Behavioural</a:t>
            </a:r>
            <a:r>
              <a:rPr lang="en-US" sz="2800" kern="1200" dirty="0">
                <a:solidFill>
                  <a:srgbClr val="FFFFFF"/>
                </a:solidFill>
                <a:latin typeface="Franklin Gothic Book" panose="020F0502020204030204"/>
              </a:rPr>
              <a:t> Finance | Sandra Maximiano  						             Lecture 5|Nov 11 2021 </a:t>
            </a:r>
          </a:p>
        </p:txBody>
      </p:sp>
      <p:pic>
        <p:nvPicPr>
          <p:cNvPr id="7" name="Content Placeholder 16">
            <a:extLst>
              <a:ext uri="{FF2B5EF4-FFF2-40B4-BE49-F238E27FC236}">
                <a16:creationId xmlns:a16="http://schemas.microsoft.com/office/drawing/2014/main" id="{EB0CB459-4B88-48B4-99C4-C0535A07A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91" y="12859084"/>
            <a:ext cx="1792710" cy="856916"/>
          </a:xfrm>
          <a:prstGeom prst="rect">
            <a:avLst/>
          </a:prstGeom>
        </p:spPr>
      </p:pic>
    </p:spTree>
    <p:extLst>
      <p:ext uri="{BB962C8B-B14F-4D97-AF65-F5344CB8AC3E}">
        <p14:creationId xmlns:p14="http://schemas.microsoft.com/office/powerpoint/2010/main" val="3320591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noProof="0" dirty="0"/>
              <a:t>Outcome bias</a:t>
            </a:r>
          </a:p>
        </p:txBody>
      </p:sp>
      <p:sp>
        <p:nvSpPr>
          <p:cNvPr id="311" name="Subtitle 3"/>
          <p:cNvSpPr txBox="1">
            <a:spLocks noGrp="1"/>
          </p:cNvSpPr>
          <p:nvPr>
            <p:ph type="subTitle" sz="half" idx="1"/>
          </p:nvPr>
        </p:nvSpPr>
        <p:spPr>
          <a:xfrm>
            <a:off x="1201342" y="7223190"/>
            <a:ext cx="21998525" cy="5093832"/>
          </a:xfrm>
          <a:prstGeom prst="rect">
            <a:avLst/>
          </a:prstGeom>
        </p:spPr>
        <p:txBody>
          <a:bodyPr>
            <a:normAutofit/>
          </a:bodyPr>
          <a:lstStyle/>
          <a:p>
            <a:pPr>
              <a:lnSpc>
                <a:spcPct val="120000"/>
              </a:lnSpc>
              <a:spcAft>
                <a:spcPts val="1800"/>
              </a:spcAft>
            </a:pPr>
            <a:r>
              <a:rPr lang="en-GB" b="0" dirty="0"/>
              <a:t>When a good outcome occurs, the tendency is to judge  the entire effort positively. Yet, if the end result is negative, perhaps for reasons unrelated to the process, a sound decision process may be criticized. </a:t>
            </a:r>
          </a:p>
        </p:txBody>
      </p:sp>
    </p:spTree>
    <p:extLst>
      <p:ext uri="{BB962C8B-B14F-4D97-AF65-F5344CB8AC3E}">
        <p14:creationId xmlns:p14="http://schemas.microsoft.com/office/powerpoint/2010/main" val="83395008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noProof="0" dirty="0"/>
              <a:t>Example</a:t>
            </a:r>
          </a:p>
        </p:txBody>
      </p:sp>
      <p:sp>
        <p:nvSpPr>
          <p:cNvPr id="311" name="Subtitle 3"/>
          <p:cNvSpPr txBox="1">
            <a:spLocks noGrp="1"/>
          </p:cNvSpPr>
          <p:nvPr>
            <p:ph type="subTitle" sz="half" idx="1"/>
          </p:nvPr>
        </p:nvSpPr>
        <p:spPr>
          <a:xfrm>
            <a:off x="1201342" y="7223190"/>
            <a:ext cx="21998525" cy="5093832"/>
          </a:xfrm>
          <a:prstGeom prst="rect">
            <a:avLst/>
          </a:prstGeom>
        </p:spPr>
        <p:txBody>
          <a:bodyPr>
            <a:normAutofit fontScale="77500" lnSpcReduction="20000"/>
          </a:bodyPr>
          <a:lstStyle/>
          <a:p>
            <a:pPr>
              <a:lnSpc>
                <a:spcPct val="120000"/>
              </a:lnSpc>
              <a:spcAft>
                <a:spcPts val="1800"/>
              </a:spcAft>
            </a:pPr>
            <a:r>
              <a:rPr lang="en-GB" b="0" dirty="0"/>
              <a:t>Imagine a highly skilled surgeon who must decide whether to perform a risky surgery on a patient. The surgery has a high chance of significantly improving the patient’s quality of life but also carries a substantial risk of complications or death. After thorough consultations and considering all medical data, the surgeon and the patient decide to proceed with the surgery because, statistically, the expected benefits outweigh the risks.</a:t>
            </a:r>
          </a:p>
          <a:p>
            <a:pPr>
              <a:lnSpc>
                <a:spcPct val="120000"/>
              </a:lnSpc>
              <a:spcAft>
                <a:spcPts val="1800"/>
              </a:spcAft>
            </a:pPr>
            <a:r>
              <a:rPr lang="en-GB" b="0" dirty="0"/>
              <a:t>The surgery results in a rare but serious complication, and unfortunately, the patient passes away.</a:t>
            </a:r>
          </a:p>
        </p:txBody>
      </p:sp>
    </p:spTree>
    <p:extLst>
      <p:ext uri="{BB962C8B-B14F-4D97-AF65-F5344CB8AC3E}">
        <p14:creationId xmlns:p14="http://schemas.microsoft.com/office/powerpoint/2010/main" val="385237611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noProof="0" dirty="0"/>
              <a:t>Example</a:t>
            </a:r>
          </a:p>
        </p:txBody>
      </p:sp>
      <p:sp>
        <p:nvSpPr>
          <p:cNvPr id="311" name="Subtitle 3"/>
          <p:cNvSpPr txBox="1">
            <a:spLocks noGrp="1"/>
          </p:cNvSpPr>
          <p:nvPr>
            <p:ph type="subTitle" sz="half" idx="1"/>
          </p:nvPr>
        </p:nvSpPr>
        <p:spPr>
          <a:xfrm>
            <a:off x="1201342" y="7223190"/>
            <a:ext cx="21998525" cy="5093832"/>
          </a:xfrm>
          <a:prstGeom prst="rect">
            <a:avLst/>
          </a:prstGeom>
        </p:spPr>
        <p:txBody>
          <a:bodyPr>
            <a:normAutofit fontScale="77500" lnSpcReduction="20000"/>
          </a:bodyPr>
          <a:lstStyle/>
          <a:p>
            <a:pPr>
              <a:lnSpc>
                <a:spcPct val="120000"/>
              </a:lnSpc>
              <a:spcAft>
                <a:spcPts val="1800"/>
              </a:spcAft>
            </a:pPr>
            <a:r>
              <a:rPr lang="en-GB" b="0" dirty="0"/>
              <a:t>Outcome Bias -&gt; The public and medical professionals might judge the surgeon’s decision to operate as poor because it led to a tragic outcome. They may argue that the decision was reckless and criticize the surgeon for taking the risk.</a:t>
            </a:r>
          </a:p>
          <a:p>
            <a:pPr>
              <a:lnSpc>
                <a:spcPct val="120000"/>
              </a:lnSpc>
              <a:spcAft>
                <a:spcPts val="1800"/>
              </a:spcAft>
            </a:pPr>
            <a:r>
              <a:rPr lang="en-GB" b="0" dirty="0"/>
              <a:t>No Outcome Bias -&gt; The decision would be evaluated based on the information available at the time, acknowledging that the surgeon made a rational choice given the potential benefits. The rare complication, while tragic, was a known risk and not necessarily a reflection of the surgeon’s competence or decision-making process.</a:t>
            </a:r>
          </a:p>
        </p:txBody>
      </p:sp>
    </p:spTree>
    <p:extLst>
      <p:ext uri="{BB962C8B-B14F-4D97-AF65-F5344CB8AC3E}">
        <p14:creationId xmlns:p14="http://schemas.microsoft.com/office/powerpoint/2010/main" val="209890821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noProof="0" dirty="0"/>
              <a:t>Recency bias</a:t>
            </a:r>
          </a:p>
        </p:txBody>
      </p:sp>
      <p:sp>
        <p:nvSpPr>
          <p:cNvPr id="311" name="Subtitle 3"/>
          <p:cNvSpPr txBox="1">
            <a:spLocks noGrp="1"/>
          </p:cNvSpPr>
          <p:nvPr>
            <p:ph type="subTitle" sz="half" idx="1"/>
          </p:nvPr>
        </p:nvSpPr>
        <p:spPr>
          <a:xfrm>
            <a:off x="1201343" y="7223190"/>
            <a:ext cx="10508878" cy="5093832"/>
          </a:xfrm>
          <a:prstGeom prst="rect">
            <a:avLst/>
          </a:prstGeom>
        </p:spPr>
        <p:txBody>
          <a:bodyPr>
            <a:normAutofit/>
          </a:bodyPr>
          <a:lstStyle/>
          <a:p>
            <a:pPr>
              <a:lnSpc>
                <a:spcPct val="130000"/>
              </a:lnSpc>
            </a:pPr>
            <a:r>
              <a:rPr lang="en-GB" b="0" dirty="0"/>
              <a:t>Tendency to focus on "what's happened lately" when evaluating or judging something.</a:t>
            </a:r>
          </a:p>
          <a:p>
            <a:pPr>
              <a:lnSpc>
                <a:spcPct val="130000"/>
              </a:lnSpc>
            </a:pPr>
            <a:endParaRPr lang="en-GB" b="0" dirty="0"/>
          </a:p>
        </p:txBody>
      </p:sp>
      <p:sp>
        <p:nvSpPr>
          <p:cNvPr id="312" name="TextBox 4"/>
          <p:cNvSpPr txBox="1"/>
          <p:nvPr/>
        </p:nvSpPr>
        <p:spPr>
          <a:xfrm>
            <a:off x="2286000" y="12643915"/>
            <a:ext cx="21534650" cy="913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FFFFFF"/>
                </a:solidFill>
              </a:defRPr>
            </a:lvl1pPr>
          </a:lstStyle>
          <a:p>
            <a:r>
              <a:t>Behavioural Finance | Sandra Maximiano  						             Lecture 3|Nov 9 2021 </a:t>
            </a:r>
          </a:p>
        </p:txBody>
      </p:sp>
      <p:pic>
        <p:nvPicPr>
          <p:cNvPr id="2" name="Picture 7" descr="Picture 7">
            <a:extLst>
              <a:ext uri="{FF2B5EF4-FFF2-40B4-BE49-F238E27FC236}">
                <a16:creationId xmlns:a16="http://schemas.microsoft.com/office/drawing/2014/main" id="{52CA470D-A78F-1B3A-9B93-9CB2CD409B5E}"/>
              </a:ext>
            </a:extLst>
          </p:cNvPr>
          <p:cNvPicPr>
            <a:picLocks noChangeAspect="1"/>
          </p:cNvPicPr>
          <p:nvPr/>
        </p:nvPicPr>
        <p:blipFill>
          <a:blip r:embed="rId3"/>
          <a:stretch>
            <a:fillRect/>
          </a:stretch>
        </p:blipFill>
        <p:spPr>
          <a:xfrm>
            <a:off x="12015734" y="4097923"/>
            <a:ext cx="11804916" cy="7164889"/>
          </a:xfrm>
          <a:prstGeom prst="rect">
            <a:avLst/>
          </a:prstGeom>
          <a:ln w="12700">
            <a:miter lim="400000"/>
          </a:ln>
        </p:spPr>
      </p:pic>
    </p:spTree>
    <p:extLst>
      <p:ext uri="{BB962C8B-B14F-4D97-AF65-F5344CB8AC3E}">
        <p14:creationId xmlns:p14="http://schemas.microsoft.com/office/powerpoint/2010/main" val="428838461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ADD710-F3D4-0318-5C65-FD646A299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7966" y="3469339"/>
            <a:ext cx="13086034" cy="9190543"/>
          </a:xfrm>
          <a:prstGeom prst="rect">
            <a:avLst/>
          </a:prstGeom>
          <a:noFill/>
        </p:spPr>
      </p:pic>
      <p:sp>
        <p:nvSpPr>
          <p:cNvPr id="310" name="Title 2"/>
          <p:cNvSpPr txBox="1">
            <a:spLocks noGrp="1"/>
          </p:cNvSpPr>
          <p:nvPr>
            <p:ph type="ctrTitle"/>
          </p:nvPr>
        </p:nvSpPr>
        <p:spPr>
          <a:prstGeom prst="rect">
            <a:avLst/>
          </a:prstGeom>
        </p:spPr>
        <p:txBody>
          <a:bodyPr/>
          <a:lstStyle>
            <a:lvl1pPr>
              <a:defRPr spc="-246"/>
            </a:lvl1pPr>
          </a:lstStyle>
          <a:p>
            <a:r>
              <a:rPr lang="en-GB" noProof="0" dirty="0"/>
              <a:t>Framing bias</a:t>
            </a:r>
          </a:p>
        </p:txBody>
      </p:sp>
      <p:sp>
        <p:nvSpPr>
          <p:cNvPr id="311" name="Subtitle 3"/>
          <p:cNvSpPr txBox="1">
            <a:spLocks noGrp="1"/>
          </p:cNvSpPr>
          <p:nvPr>
            <p:ph type="subTitle" sz="half" idx="1"/>
          </p:nvPr>
        </p:nvSpPr>
        <p:spPr>
          <a:xfrm>
            <a:off x="1201343" y="7223190"/>
            <a:ext cx="11949882" cy="5093832"/>
          </a:xfrm>
          <a:prstGeom prst="rect">
            <a:avLst/>
          </a:prstGeom>
        </p:spPr>
        <p:txBody>
          <a:bodyPr>
            <a:normAutofit/>
          </a:bodyPr>
          <a:lstStyle/>
          <a:p>
            <a:pPr>
              <a:lnSpc>
                <a:spcPct val="120000"/>
              </a:lnSpc>
              <a:spcAft>
                <a:spcPts val="1800"/>
              </a:spcAft>
            </a:pPr>
            <a:r>
              <a:rPr lang="en-GB" b="0" dirty="0"/>
              <a:t>Propensity to process and react to information differently depending on how the choices are framed.</a:t>
            </a:r>
          </a:p>
        </p:txBody>
      </p:sp>
    </p:spTree>
    <p:extLst>
      <p:ext uri="{BB962C8B-B14F-4D97-AF65-F5344CB8AC3E}">
        <p14:creationId xmlns:p14="http://schemas.microsoft.com/office/powerpoint/2010/main" val="722046893"/>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noProof="0" dirty="0"/>
              <a:t>Framing bias</a:t>
            </a:r>
          </a:p>
        </p:txBody>
      </p:sp>
      <p:sp>
        <p:nvSpPr>
          <p:cNvPr id="311" name="Subtitle 3"/>
          <p:cNvSpPr txBox="1">
            <a:spLocks noGrp="1"/>
          </p:cNvSpPr>
          <p:nvPr>
            <p:ph type="subTitle" sz="half" idx="1"/>
          </p:nvPr>
        </p:nvSpPr>
        <p:spPr>
          <a:xfrm>
            <a:off x="1201342" y="7223190"/>
            <a:ext cx="21998525" cy="5093832"/>
          </a:xfrm>
          <a:prstGeom prst="rect">
            <a:avLst/>
          </a:prstGeom>
        </p:spPr>
        <p:txBody>
          <a:bodyPr>
            <a:normAutofit fontScale="70000" lnSpcReduction="20000"/>
          </a:bodyPr>
          <a:lstStyle/>
          <a:p>
            <a:pPr>
              <a:lnSpc>
                <a:spcPct val="120000"/>
              </a:lnSpc>
              <a:spcAft>
                <a:spcPts val="1800"/>
              </a:spcAft>
            </a:pPr>
            <a:r>
              <a:rPr lang="en-GB" b="0" dirty="0"/>
              <a:t>Two young Catholic priests who were both smokers and who both asked their Bishop for permission to smoke whilst praying</a:t>
            </a:r>
          </a:p>
          <a:p>
            <a:pPr>
              <a:lnSpc>
                <a:spcPct val="120000"/>
              </a:lnSpc>
              <a:spcAft>
                <a:spcPts val="1800"/>
              </a:spcAft>
            </a:pPr>
            <a:r>
              <a:rPr lang="en-GB" b="0" dirty="0"/>
              <a:t>The first asked, “Would it be permissible for me to smoke whilst praying to the Lord?” and was given a resounding “No” in reply from the Bishop</a:t>
            </a:r>
          </a:p>
          <a:p>
            <a:pPr>
              <a:lnSpc>
                <a:spcPct val="120000"/>
              </a:lnSpc>
              <a:spcAft>
                <a:spcPts val="1800"/>
              </a:spcAft>
            </a:pPr>
            <a:r>
              <a:rPr lang="en-GB" b="0" dirty="0"/>
              <a:t>The second asked, “During those moments of weakness when I smoke, would it be permissible for me to say a prayer to the Lord?” and he received the reply, “Yes, of course, my son”</a:t>
            </a:r>
          </a:p>
        </p:txBody>
      </p:sp>
    </p:spTree>
    <p:extLst>
      <p:ext uri="{BB962C8B-B14F-4D97-AF65-F5344CB8AC3E}">
        <p14:creationId xmlns:p14="http://schemas.microsoft.com/office/powerpoint/2010/main" val="3634542684"/>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dirty="0"/>
              <a:t>Procedure invariance</a:t>
            </a:r>
            <a:endParaRPr lang="en-GB" noProof="0" dirty="0"/>
          </a:p>
        </p:txBody>
      </p:sp>
      <p:sp>
        <p:nvSpPr>
          <p:cNvPr id="311" name="Subtitle 3"/>
          <p:cNvSpPr txBox="1">
            <a:spLocks noGrp="1"/>
          </p:cNvSpPr>
          <p:nvPr>
            <p:ph type="subTitle" sz="half" idx="1"/>
          </p:nvPr>
        </p:nvSpPr>
        <p:spPr>
          <a:xfrm>
            <a:off x="1201342" y="7223189"/>
            <a:ext cx="21998525" cy="5766669"/>
          </a:xfrm>
          <a:prstGeom prst="rect">
            <a:avLst/>
          </a:prstGeom>
        </p:spPr>
        <p:txBody>
          <a:bodyPr>
            <a:normAutofit/>
          </a:bodyPr>
          <a:lstStyle/>
          <a:p>
            <a:pPr>
              <a:lnSpc>
                <a:spcPct val="110000"/>
              </a:lnSpc>
              <a:spcAft>
                <a:spcPts val="2400"/>
              </a:spcAft>
            </a:pPr>
            <a:r>
              <a:rPr lang="en-GB" b="0" noProof="0" dirty="0"/>
              <a:t>Preferences between alternatives should not depend on the method or procedure used to present them. This means that the choice outcome should remain consistent regardless of the way choices are described or the order in which they are presented. </a:t>
            </a:r>
          </a:p>
        </p:txBody>
      </p:sp>
    </p:spTree>
    <p:extLst>
      <p:ext uri="{BB962C8B-B14F-4D97-AF65-F5344CB8AC3E}">
        <p14:creationId xmlns:p14="http://schemas.microsoft.com/office/powerpoint/2010/main" val="250235659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27E9-1012-4C46-B79C-2C233BF87299}"/>
              </a:ext>
            </a:extLst>
          </p:cNvPr>
          <p:cNvSpPr>
            <a:spLocks noGrp="1"/>
          </p:cNvSpPr>
          <p:nvPr>
            <p:ph type="title"/>
          </p:nvPr>
        </p:nvSpPr>
        <p:spPr/>
        <p:txBody>
          <a:bodyPr/>
          <a:lstStyle/>
          <a:p>
            <a:r>
              <a:rPr lang="en-GB" dirty="0"/>
              <a:t>Cognitive Biases</a:t>
            </a:r>
          </a:p>
        </p:txBody>
      </p:sp>
      <p:sp>
        <p:nvSpPr>
          <p:cNvPr id="3" name="Text Placeholder 2">
            <a:extLst>
              <a:ext uri="{FF2B5EF4-FFF2-40B4-BE49-F238E27FC236}">
                <a16:creationId xmlns:a16="http://schemas.microsoft.com/office/drawing/2014/main" id="{C52F4A02-CF3E-A6AD-134C-BF3A493E341C}"/>
              </a:ext>
            </a:extLst>
          </p:cNvPr>
          <p:cNvSpPr>
            <a:spLocks noGrp="1"/>
          </p:cNvSpPr>
          <p:nvPr>
            <p:ph type="body" sz="quarter" idx="21"/>
          </p:nvPr>
        </p:nvSpPr>
        <p:spPr/>
        <p:txBody>
          <a:bodyPr/>
          <a:lstStyle/>
          <a:p>
            <a:r>
              <a:rPr lang="en-GB" dirty="0"/>
              <a:t>Types</a:t>
            </a:r>
          </a:p>
        </p:txBody>
      </p:sp>
      <p:sp>
        <p:nvSpPr>
          <p:cNvPr id="4" name="Text Placeholder 3">
            <a:extLst>
              <a:ext uri="{FF2B5EF4-FFF2-40B4-BE49-F238E27FC236}">
                <a16:creationId xmlns:a16="http://schemas.microsoft.com/office/drawing/2014/main" id="{77F7366E-A9AF-216A-C802-7341A41EE579}"/>
              </a:ext>
            </a:extLst>
          </p:cNvPr>
          <p:cNvSpPr>
            <a:spLocks noGrp="1"/>
          </p:cNvSpPr>
          <p:nvPr>
            <p:ph type="body" idx="1"/>
          </p:nvPr>
        </p:nvSpPr>
        <p:spPr>
          <a:xfrm>
            <a:off x="1206500" y="4248504"/>
            <a:ext cx="9658724" cy="8256012"/>
          </a:xfrm>
        </p:spPr>
        <p:txBody>
          <a:bodyPr>
            <a:normAutofit/>
          </a:bodyPr>
          <a:lstStyle/>
          <a:p>
            <a:pPr marL="0" indent="0">
              <a:buNone/>
            </a:pPr>
            <a:r>
              <a:rPr lang="en-GB" b="1" dirty="0"/>
              <a:t>Belief Perseverance</a:t>
            </a:r>
          </a:p>
          <a:p>
            <a:r>
              <a:rPr lang="en-GB" dirty="0"/>
              <a:t>Conservatism bias</a:t>
            </a:r>
          </a:p>
          <a:p>
            <a:r>
              <a:rPr lang="en-GB" dirty="0"/>
              <a:t>Confirmation bias</a:t>
            </a:r>
          </a:p>
          <a:p>
            <a:r>
              <a:rPr lang="en-GB" dirty="0"/>
              <a:t>Self-serving attribution bias</a:t>
            </a:r>
          </a:p>
          <a:p>
            <a:r>
              <a:rPr lang="en-GB" dirty="0"/>
              <a:t>Hindsight bias</a:t>
            </a:r>
          </a:p>
          <a:p>
            <a:r>
              <a:rPr lang="en-GB" dirty="0"/>
              <a:t>Illusion of control bias</a:t>
            </a:r>
          </a:p>
          <a:p>
            <a:endParaRPr lang="en-GB" b="1" dirty="0"/>
          </a:p>
          <a:p>
            <a:endParaRPr lang="en-GB" b="1" dirty="0"/>
          </a:p>
        </p:txBody>
      </p:sp>
      <p:sp>
        <p:nvSpPr>
          <p:cNvPr id="5" name="Text Placeholder 3">
            <a:extLst>
              <a:ext uri="{FF2B5EF4-FFF2-40B4-BE49-F238E27FC236}">
                <a16:creationId xmlns:a16="http://schemas.microsoft.com/office/drawing/2014/main" id="{A4BA88BB-5D2F-8DDA-7FD6-D309017BAA1D}"/>
              </a:ext>
            </a:extLst>
          </p:cNvPr>
          <p:cNvSpPr txBox="1">
            <a:spLocks/>
          </p:cNvSpPr>
          <p:nvPr/>
        </p:nvSpPr>
        <p:spPr>
          <a:xfrm>
            <a:off x="13518776" y="4265667"/>
            <a:ext cx="9658724"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hangingPunct="1">
              <a:buNone/>
            </a:pPr>
            <a:r>
              <a:rPr lang="en-GB" b="1" dirty="0"/>
              <a:t>Information Processing</a:t>
            </a:r>
          </a:p>
          <a:p>
            <a:pPr hangingPunct="1"/>
            <a:r>
              <a:rPr lang="en-GB" dirty="0"/>
              <a:t>Selective attention bias</a:t>
            </a:r>
          </a:p>
          <a:p>
            <a:pPr hangingPunct="1"/>
            <a:r>
              <a:rPr lang="en-GB" dirty="0"/>
              <a:t>Outcome bias</a:t>
            </a:r>
          </a:p>
          <a:p>
            <a:pPr hangingPunct="1"/>
            <a:r>
              <a:rPr lang="en-GB" dirty="0"/>
              <a:t>Recency bias</a:t>
            </a:r>
          </a:p>
          <a:p>
            <a:pPr hangingPunct="1"/>
            <a:r>
              <a:rPr lang="en-GB" dirty="0"/>
              <a:t>Framing bias</a:t>
            </a:r>
          </a:p>
          <a:p>
            <a:pPr hangingPunct="1"/>
            <a:r>
              <a:rPr lang="en-GB" dirty="0"/>
              <a:t>Mental accounting bias</a:t>
            </a:r>
          </a:p>
          <a:p>
            <a:pPr hangingPunct="1"/>
            <a:r>
              <a:rPr lang="en-GB" dirty="0"/>
              <a:t>Hyperbolic discounting </a:t>
            </a:r>
          </a:p>
          <a:p>
            <a:pPr hangingPunct="1"/>
            <a:endParaRPr lang="en-GB" dirty="0"/>
          </a:p>
          <a:p>
            <a:pPr hangingPunct="1"/>
            <a:endParaRPr lang="en-GB" b="1" dirty="0"/>
          </a:p>
          <a:p>
            <a:pPr hangingPunct="1"/>
            <a:endParaRPr lang="en-GB" b="1" dirty="0"/>
          </a:p>
        </p:txBody>
      </p:sp>
    </p:spTree>
    <p:extLst>
      <p:ext uri="{BB962C8B-B14F-4D97-AF65-F5344CB8AC3E}">
        <p14:creationId xmlns:p14="http://schemas.microsoft.com/office/powerpoint/2010/main" val="2408824380"/>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346139-9C17-4636-A115-BCB4C3375B4E}"/>
              </a:ext>
            </a:extLst>
          </p:cNvPr>
          <p:cNvSpPr>
            <a:spLocks noGrp="1"/>
          </p:cNvSpPr>
          <p:nvPr>
            <p:ph type="title"/>
          </p:nvPr>
        </p:nvSpPr>
        <p:spPr>
          <a:xfrm>
            <a:off x="2133600" y="836357"/>
            <a:ext cx="20116800" cy="2901514"/>
          </a:xfrm>
        </p:spPr>
        <p:txBody>
          <a:bodyPr>
            <a:normAutofit/>
          </a:bodyPr>
          <a:lstStyle/>
          <a:p>
            <a:r>
              <a:rPr lang="en-GB" sz="9600" dirty="0"/>
              <a:t>Procedure invariance &amp; Framing</a:t>
            </a:r>
          </a:p>
        </p:txBody>
      </p:sp>
      <p:sp>
        <p:nvSpPr>
          <p:cNvPr id="6" name="Content Placeholder 5">
            <a:extLst>
              <a:ext uri="{FF2B5EF4-FFF2-40B4-BE49-F238E27FC236}">
                <a16:creationId xmlns:a16="http://schemas.microsoft.com/office/drawing/2014/main" id="{2A08AEC4-A406-4FF4-9D74-F6DA374B8219}"/>
              </a:ext>
            </a:extLst>
          </p:cNvPr>
          <p:cNvSpPr>
            <a:spLocks noGrp="1"/>
          </p:cNvSpPr>
          <p:nvPr>
            <p:ph idx="1"/>
          </p:nvPr>
        </p:nvSpPr>
        <p:spPr>
          <a:xfrm>
            <a:off x="15627990" y="3979197"/>
            <a:ext cx="7575740" cy="7521782"/>
          </a:xfrm>
        </p:spPr>
        <p:txBody>
          <a:bodyPr>
            <a:normAutofit/>
          </a:bodyPr>
          <a:lstStyle/>
          <a:p>
            <a:pPr marL="0" indent="0">
              <a:lnSpc>
                <a:spcPct val="120000"/>
              </a:lnSpc>
              <a:buNone/>
            </a:pPr>
            <a:r>
              <a:rPr lang="en-GB" sz="5600" dirty="0"/>
              <a:t>According to the standard economic model, the presentation should not influence choice or satisfaction.</a:t>
            </a:r>
          </a:p>
        </p:txBody>
      </p:sp>
      <p:pic>
        <p:nvPicPr>
          <p:cNvPr id="8" name="Picture 7">
            <a:extLst>
              <a:ext uri="{FF2B5EF4-FFF2-40B4-BE49-F238E27FC236}">
                <a16:creationId xmlns:a16="http://schemas.microsoft.com/office/drawing/2014/main" id="{71F436DB-1E8F-4A08-A807-A2E92D2C1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2" y="4281906"/>
            <a:ext cx="12887828" cy="6916364"/>
          </a:xfrm>
          <a:prstGeom prst="rect">
            <a:avLst/>
          </a:prstGeom>
        </p:spPr>
      </p:pic>
    </p:spTree>
    <p:extLst>
      <p:ext uri="{BB962C8B-B14F-4D97-AF65-F5344CB8AC3E}">
        <p14:creationId xmlns:p14="http://schemas.microsoft.com/office/powerpoint/2010/main" val="2800521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346139-9C17-4636-A115-BCB4C3375B4E}"/>
              </a:ext>
            </a:extLst>
          </p:cNvPr>
          <p:cNvSpPr>
            <a:spLocks noGrp="1"/>
          </p:cNvSpPr>
          <p:nvPr>
            <p:ph type="title"/>
          </p:nvPr>
        </p:nvSpPr>
        <p:spPr/>
        <p:txBody>
          <a:bodyPr/>
          <a:lstStyle/>
          <a:p>
            <a:r>
              <a:rPr lang="en-GB" dirty="0"/>
              <a:t>Framing &amp; loss aversion</a:t>
            </a:r>
          </a:p>
        </p:txBody>
      </p:sp>
      <p:sp>
        <p:nvSpPr>
          <p:cNvPr id="4" name="Subtitle 3">
            <a:extLst>
              <a:ext uri="{FF2B5EF4-FFF2-40B4-BE49-F238E27FC236}">
                <a16:creationId xmlns:a16="http://schemas.microsoft.com/office/drawing/2014/main" id="{0226F8BC-DE13-4331-A4F0-AAB857F78775}"/>
              </a:ext>
            </a:extLst>
          </p:cNvPr>
          <p:cNvSpPr>
            <a:spLocks noGrp="1"/>
          </p:cNvSpPr>
          <p:nvPr>
            <p:ph idx="1"/>
          </p:nvPr>
        </p:nvSpPr>
        <p:spPr>
          <a:xfrm>
            <a:off x="1206500" y="2927099"/>
            <a:ext cx="20582312" cy="8371442"/>
          </a:xfrm>
        </p:spPr>
        <p:txBody>
          <a:bodyPr>
            <a:normAutofit/>
          </a:bodyPr>
          <a:lstStyle/>
          <a:p>
            <a:pPr marL="0" indent="0" fontAlgn="base">
              <a:spcBef>
                <a:spcPts val="0"/>
              </a:spcBef>
              <a:buNone/>
            </a:pPr>
            <a:r>
              <a:rPr lang="en-GB" sz="6400" dirty="0"/>
              <a:t>Imagine that the US is preparing for the outbreak of an unusual disease, which is expected to kill 600 people.  Choose a program to address the problem.</a:t>
            </a:r>
          </a:p>
          <a:p>
            <a:pPr marL="0" indent="0" fontAlgn="base">
              <a:spcBef>
                <a:spcPts val="0"/>
              </a:spcBef>
              <a:buNone/>
            </a:pPr>
            <a:endParaRPr lang="en-GB" sz="6400" dirty="0"/>
          </a:p>
          <a:p>
            <a:pPr marL="0" indent="0" fontAlgn="base">
              <a:spcBef>
                <a:spcPts val="0"/>
              </a:spcBef>
              <a:buNone/>
            </a:pPr>
            <a:r>
              <a:rPr lang="en-US" sz="6400" b="1" dirty="0"/>
              <a:t>A</a:t>
            </a:r>
            <a:r>
              <a:rPr lang="en-US" sz="6400" dirty="0"/>
              <a:t>: 200 people will be saved</a:t>
            </a:r>
          </a:p>
          <a:p>
            <a:pPr marL="0" indent="0" fontAlgn="base">
              <a:spcBef>
                <a:spcPts val="0"/>
              </a:spcBef>
              <a:buNone/>
            </a:pPr>
            <a:endParaRPr lang="en-US" sz="6400" dirty="0"/>
          </a:p>
          <a:p>
            <a:pPr marL="0" indent="0" fontAlgn="base">
              <a:spcBef>
                <a:spcPts val="0"/>
              </a:spcBef>
              <a:buNone/>
            </a:pPr>
            <a:r>
              <a:rPr lang="en-US" sz="6400" b="1" dirty="0"/>
              <a:t>B</a:t>
            </a:r>
            <a:r>
              <a:rPr lang="en-US" sz="6400" dirty="0"/>
              <a:t>: 1/3 chance that 600 people will be saved. 2/3 chance that no people will be saved</a:t>
            </a:r>
          </a:p>
          <a:p>
            <a:pPr marL="0" indent="0" fontAlgn="base">
              <a:spcBef>
                <a:spcPts val="0"/>
              </a:spcBef>
              <a:buNone/>
            </a:pPr>
            <a:endParaRPr lang="en-US" sz="6400" dirty="0"/>
          </a:p>
          <a:p>
            <a:pPr marL="0" indent="0" fontAlgn="base">
              <a:spcBef>
                <a:spcPts val="0"/>
              </a:spcBef>
              <a:buNone/>
            </a:pPr>
            <a:endParaRPr lang="en-US" sz="6400" dirty="0"/>
          </a:p>
          <a:p>
            <a:pPr marL="402336" lvl="1" indent="0">
              <a:buClr>
                <a:srgbClr val="5E797C"/>
              </a:buClr>
              <a:buNone/>
            </a:pPr>
            <a:endParaRPr lang="en-GB" sz="6400" dirty="0"/>
          </a:p>
          <a:p>
            <a:pPr marL="402336" lvl="1" indent="0">
              <a:buClr>
                <a:srgbClr val="5E797C"/>
              </a:buClr>
              <a:buNone/>
            </a:pPr>
            <a:endParaRPr lang="en-US" sz="8800" dirty="0"/>
          </a:p>
        </p:txBody>
      </p:sp>
    </p:spTree>
    <p:extLst>
      <p:ext uri="{BB962C8B-B14F-4D97-AF65-F5344CB8AC3E}">
        <p14:creationId xmlns:p14="http://schemas.microsoft.com/office/powerpoint/2010/main" val="10330325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346139-9C17-4636-A115-BCB4C3375B4E}"/>
              </a:ext>
            </a:extLst>
          </p:cNvPr>
          <p:cNvSpPr>
            <a:spLocks noGrp="1"/>
          </p:cNvSpPr>
          <p:nvPr>
            <p:ph type="title"/>
          </p:nvPr>
        </p:nvSpPr>
        <p:spPr/>
        <p:txBody>
          <a:bodyPr/>
          <a:lstStyle/>
          <a:p>
            <a:r>
              <a:rPr lang="en-GB" dirty="0"/>
              <a:t>Framing &amp; loss aversion</a:t>
            </a:r>
          </a:p>
        </p:txBody>
      </p:sp>
      <p:sp>
        <p:nvSpPr>
          <p:cNvPr id="4" name="Subtitle 3">
            <a:extLst>
              <a:ext uri="{FF2B5EF4-FFF2-40B4-BE49-F238E27FC236}">
                <a16:creationId xmlns:a16="http://schemas.microsoft.com/office/drawing/2014/main" id="{0226F8BC-DE13-4331-A4F0-AAB857F78775}"/>
              </a:ext>
            </a:extLst>
          </p:cNvPr>
          <p:cNvSpPr>
            <a:spLocks noGrp="1"/>
          </p:cNvSpPr>
          <p:nvPr>
            <p:ph idx="1"/>
          </p:nvPr>
        </p:nvSpPr>
        <p:spPr>
          <a:xfrm>
            <a:off x="1206500" y="2927099"/>
            <a:ext cx="20582312" cy="8371442"/>
          </a:xfrm>
        </p:spPr>
        <p:txBody>
          <a:bodyPr>
            <a:normAutofit/>
          </a:bodyPr>
          <a:lstStyle/>
          <a:p>
            <a:pPr marL="0" indent="0" fontAlgn="base">
              <a:spcBef>
                <a:spcPts val="0"/>
              </a:spcBef>
              <a:buNone/>
            </a:pPr>
            <a:r>
              <a:rPr lang="en-GB" sz="6400" dirty="0"/>
              <a:t>Imagine that the US is preparing for the outbreak of an unusual disease, which is expected to kill 600 people.  Choose a program to address the problem.</a:t>
            </a:r>
          </a:p>
          <a:p>
            <a:pPr marL="0" indent="0" fontAlgn="base">
              <a:spcBef>
                <a:spcPts val="0"/>
              </a:spcBef>
              <a:buNone/>
            </a:pPr>
            <a:endParaRPr lang="en-GB" sz="6400" dirty="0"/>
          </a:p>
          <a:p>
            <a:pPr marL="0" indent="0" fontAlgn="base">
              <a:spcBef>
                <a:spcPts val="0"/>
              </a:spcBef>
              <a:buNone/>
            </a:pPr>
            <a:r>
              <a:rPr lang="en-US" sz="6400" b="1" dirty="0"/>
              <a:t>A</a:t>
            </a:r>
            <a:r>
              <a:rPr lang="en-US" sz="6400" dirty="0"/>
              <a:t>: 200 people will be saved (72%)</a:t>
            </a:r>
          </a:p>
          <a:p>
            <a:pPr marL="0" indent="0" fontAlgn="base">
              <a:spcBef>
                <a:spcPts val="0"/>
              </a:spcBef>
              <a:buNone/>
            </a:pPr>
            <a:endParaRPr lang="en-US" sz="6400" dirty="0"/>
          </a:p>
          <a:p>
            <a:pPr marL="0" indent="0" fontAlgn="base">
              <a:spcBef>
                <a:spcPts val="0"/>
              </a:spcBef>
              <a:buNone/>
            </a:pPr>
            <a:r>
              <a:rPr lang="en-US" sz="6400" b="1" dirty="0"/>
              <a:t>B</a:t>
            </a:r>
            <a:r>
              <a:rPr lang="en-US" sz="6400" dirty="0"/>
              <a:t>: 1/3 chance that 600 people will be saved. 2/3 chance that no people will be saved (28%)</a:t>
            </a:r>
          </a:p>
          <a:p>
            <a:pPr marL="0" indent="0" fontAlgn="base">
              <a:spcBef>
                <a:spcPts val="0"/>
              </a:spcBef>
              <a:buNone/>
            </a:pPr>
            <a:endParaRPr lang="en-US" sz="6400" dirty="0"/>
          </a:p>
          <a:p>
            <a:pPr marL="0" indent="0" fontAlgn="base">
              <a:spcBef>
                <a:spcPts val="0"/>
              </a:spcBef>
              <a:buNone/>
            </a:pPr>
            <a:endParaRPr lang="en-US" sz="6400" dirty="0"/>
          </a:p>
          <a:p>
            <a:pPr marL="402336" lvl="1" indent="0">
              <a:buClr>
                <a:srgbClr val="5E797C"/>
              </a:buClr>
              <a:buNone/>
            </a:pPr>
            <a:endParaRPr lang="en-GB" sz="6400" dirty="0"/>
          </a:p>
          <a:p>
            <a:pPr marL="402336" lvl="1" indent="0">
              <a:buClr>
                <a:srgbClr val="5E797C"/>
              </a:buClr>
              <a:buNone/>
            </a:pPr>
            <a:endParaRPr lang="en-US" sz="8800" dirty="0"/>
          </a:p>
        </p:txBody>
      </p:sp>
      <p:sp>
        <p:nvSpPr>
          <p:cNvPr id="2" name="TextBox 1">
            <a:extLst>
              <a:ext uri="{FF2B5EF4-FFF2-40B4-BE49-F238E27FC236}">
                <a16:creationId xmlns:a16="http://schemas.microsoft.com/office/drawing/2014/main" id="{B47978E1-E929-19F0-E851-412B1DAFA35F}"/>
              </a:ext>
            </a:extLst>
          </p:cNvPr>
          <p:cNvSpPr txBox="1"/>
          <p:nvPr/>
        </p:nvSpPr>
        <p:spPr>
          <a:xfrm>
            <a:off x="1206500" y="12047364"/>
            <a:ext cx="20089907" cy="11782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3600" dirty="0"/>
              <a:t>Tversky &amp; Kahneman (1981) The framing of decisions and the psychology of choice. Science, 211</a:t>
            </a:r>
          </a:p>
        </p:txBody>
      </p:sp>
    </p:spTree>
    <p:extLst>
      <p:ext uri="{BB962C8B-B14F-4D97-AF65-F5344CB8AC3E}">
        <p14:creationId xmlns:p14="http://schemas.microsoft.com/office/powerpoint/2010/main" val="33071215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346139-9C17-4636-A115-BCB4C3375B4E}"/>
              </a:ext>
            </a:extLst>
          </p:cNvPr>
          <p:cNvSpPr>
            <a:spLocks noGrp="1"/>
          </p:cNvSpPr>
          <p:nvPr>
            <p:ph type="title"/>
          </p:nvPr>
        </p:nvSpPr>
        <p:spPr/>
        <p:txBody>
          <a:bodyPr/>
          <a:lstStyle/>
          <a:p>
            <a:r>
              <a:rPr lang="en-GB" dirty="0"/>
              <a:t>Framing &amp; loss aversion</a:t>
            </a:r>
          </a:p>
        </p:txBody>
      </p:sp>
      <p:sp>
        <p:nvSpPr>
          <p:cNvPr id="4" name="Subtitle 3">
            <a:extLst>
              <a:ext uri="{FF2B5EF4-FFF2-40B4-BE49-F238E27FC236}">
                <a16:creationId xmlns:a16="http://schemas.microsoft.com/office/drawing/2014/main" id="{0226F8BC-DE13-4331-A4F0-AAB857F78775}"/>
              </a:ext>
            </a:extLst>
          </p:cNvPr>
          <p:cNvSpPr>
            <a:spLocks noGrp="1"/>
          </p:cNvSpPr>
          <p:nvPr>
            <p:ph idx="1"/>
          </p:nvPr>
        </p:nvSpPr>
        <p:spPr>
          <a:xfrm>
            <a:off x="1206500" y="2927099"/>
            <a:ext cx="20582312" cy="8371442"/>
          </a:xfrm>
        </p:spPr>
        <p:txBody>
          <a:bodyPr>
            <a:normAutofit/>
          </a:bodyPr>
          <a:lstStyle/>
          <a:p>
            <a:pPr marL="0" indent="0" fontAlgn="base">
              <a:spcBef>
                <a:spcPts val="0"/>
              </a:spcBef>
              <a:buNone/>
            </a:pPr>
            <a:r>
              <a:rPr lang="en-GB" sz="6400" dirty="0"/>
              <a:t>Imagine that the US is preparing for the outbreak of an unusual disease, which is expected to kill 600 people.  Choose a program to address the problem.</a:t>
            </a:r>
          </a:p>
          <a:p>
            <a:pPr marL="0" indent="0" fontAlgn="base">
              <a:spcBef>
                <a:spcPts val="0"/>
              </a:spcBef>
              <a:buNone/>
            </a:pPr>
            <a:endParaRPr lang="en-GB" sz="6400" dirty="0"/>
          </a:p>
          <a:p>
            <a:pPr marL="0" indent="0" fontAlgn="base">
              <a:spcBef>
                <a:spcPts val="0"/>
              </a:spcBef>
              <a:buNone/>
            </a:pPr>
            <a:r>
              <a:rPr lang="en-US" sz="6400" b="1" dirty="0"/>
              <a:t>A</a:t>
            </a:r>
            <a:r>
              <a:rPr lang="en-US" sz="6400" dirty="0"/>
              <a:t>: 400 people will die</a:t>
            </a:r>
          </a:p>
          <a:p>
            <a:pPr marL="0" indent="0" fontAlgn="base">
              <a:spcBef>
                <a:spcPts val="0"/>
              </a:spcBef>
              <a:buNone/>
            </a:pPr>
            <a:endParaRPr lang="en-US" sz="6400" dirty="0"/>
          </a:p>
          <a:p>
            <a:pPr marL="0" indent="0" fontAlgn="base">
              <a:spcBef>
                <a:spcPts val="0"/>
              </a:spcBef>
              <a:buNone/>
            </a:pPr>
            <a:r>
              <a:rPr lang="en-US" sz="6400" b="1" dirty="0"/>
              <a:t>B</a:t>
            </a:r>
            <a:r>
              <a:rPr lang="en-US" sz="6400" dirty="0"/>
              <a:t>: 1/3 chance that nobody will die. 2/3 chance that 600 people will die</a:t>
            </a:r>
          </a:p>
          <a:p>
            <a:pPr marL="0" indent="0" fontAlgn="base">
              <a:spcBef>
                <a:spcPts val="0"/>
              </a:spcBef>
              <a:buNone/>
            </a:pPr>
            <a:endParaRPr lang="en-US" sz="6400" dirty="0"/>
          </a:p>
          <a:p>
            <a:pPr marL="0" indent="0" fontAlgn="base">
              <a:spcBef>
                <a:spcPts val="0"/>
              </a:spcBef>
              <a:buNone/>
            </a:pPr>
            <a:endParaRPr lang="en-US" sz="6400" dirty="0"/>
          </a:p>
          <a:p>
            <a:pPr marL="402336" lvl="1" indent="0">
              <a:buClr>
                <a:srgbClr val="5E797C"/>
              </a:buClr>
              <a:buNone/>
            </a:pPr>
            <a:endParaRPr lang="en-GB" sz="6400" dirty="0"/>
          </a:p>
          <a:p>
            <a:pPr marL="402336" lvl="1" indent="0">
              <a:buClr>
                <a:srgbClr val="5E797C"/>
              </a:buClr>
              <a:buNone/>
            </a:pPr>
            <a:endParaRPr lang="en-US" sz="8800" dirty="0"/>
          </a:p>
        </p:txBody>
      </p:sp>
    </p:spTree>
    <p:extLst>
      <p:ext uri="{BB962C8B-B14F-4D97-AF65-F5344CB8AC3E}">
        <p14:creationId xmlns:p14="http://schemas.microsoft.com/office/powerpoint/2010/main" val="42486098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346139-9C17-4636-A115-BCB4C3375B4E}"/>
              </a:ext>
            </a:extLst>
          </p:cNvPr>
          <p:cNvSpPr>
            <a:spLocks noGrp="1"/>
          </p:cNvSpPr>
          <p:nvPr>
            <p:ph type="title"/>
          </p:nvPr>
        </p:nvSpPr>
        <p:spPr/>
        <p:txBody>
          <a:bodyPr/>
          <a:lstStyle/>
          <a:p>
            <a:r>
              <a:rPr lang="en-GB" dirty="0"/>
              <a:t>Framing &amp; loss aversion</a:t>
            </a:r>
          </a:p>
        </p:txBody>
      </p:sp>
      <p:sp>
        <p:nvSpPr>
          <p:cNvPr id="4" name="Subtitle 3">
            <a:extLst>
              <a:ext uri="{FF2B5EF4-FFF2-40B4-BE49-F238E27FC236}">
                <a16:creationId xmlns:a16="http://schemas.microsoft.com/office/drawing/2014/main" id="{0226F8BC-DE13-4331-A4F0-AAB857F78775}"/>
              </a:ext>
            </a:extLst>
          </p:cNvPr>
          <p:cNvSpPr>
            <a:spLocks noGrp="1"/>
          </p:cNvSpPr>
          <p:nvPr>
            <p:ph idx="1"/>
          </p:nvPr>
        </p:nvSpPr>
        <p:spPr>
          <a:xfrm>
            <a:off x="1206500" y="2927099"/>
            <a:ext cx="20582312" cy="8371442"/>
          </a:xfrm>
        </p:spPr>
        <p:txBody>
          <a:bodyPr>
            <a:normAutofit/>
          </a:bodyPr>
          <a:lstStyle/>
          <a:p>
            <a:pPr marL="0" indent="0" fontAlgn="base">
              <a:spcBef>
                <a:spcPts val="0"/>
              </a:spcBef>
              <a:buNone/>
            </a:pPr>
            <a:r>
              <a:rPr lang="en-GB" sz="6400" dirty="0"/>
              <a:t>Imagine that the US is preparing for the outbreak of an unusual disease, which is expected to kill 600 people.  Choose a program to address the problem.</a:t>
            </a:r>
          </a:p>
          <a:p>
            <a:pPr marL="0" indent="0" fontAlgn="base">
              <a:spcBef>
                <a:spcPts val="0"/>
              </a:spcBef>
              <a:buNone/>
            </a:pPr>
            <a:endParaRPr lang="en-GB" sz="6400" dirty="0"/>
          </a:p>
          <a:p>
            <a:pPr marL="0" indent="0" fontAlgn="base">
              <a:spcBef>
                <a:spcPts val="0"/>
              </a:spcBef>
              <a:buNone/>
            </a:pPr>
            <a:r>
              <a:rPr lang="en-US" sz="6400" b="1" dirty="0"/>
              <a:t>A</a:t>
            </a:r>
            <a:r>
              <a:rPr lang="en-US" sz="6400" dirty="0"/>
              <a:t>: 400 people will die (22%)</a:t>
            </a:r>
          </a:p>
          <a:p>
            <a:pPr marL="0" indent="0" fontAlgn="base">
              <a:spcBef>
                <a:spcPts val="0"/>
              </a:spcBef>
              <a:buNone/>
            </a:pPr>
            <a:endParaRPr lang="en-US" sz="6400" dirty="0"/>
          </a:p>
          <a:p>
            <a:pPr marL="0" indent="0" fontAlgn="base">
              <a:spcBef>
                <a:spcPts val="0"/>
              </a:spcBef>
              <a:buNone/>
            </a:pPr>
            <a:r>
              <a:rPr lang="en-US" sz="6400" b="1" dirty="0"/>
              <a:t>B</a:t>
            </a:r>
            <a:r>
              <a:rPr lang="en-US" sz="6400" dirty="0"/>
              <a:t>: 1/3 chance that nobody will die. 2/3 chance that 600 people will die (78%)</a:t>
            </a:r>
          </a:p>
          <a:p>
            <a:pPr marL="0" indent="0" fontAlgn="base">
              <a:spcBef>
                <a:spcPts val="0"/>
              </a:spcBef>
              <a:buNone/>
            </a:pPr>
            <a:endParaRPr lang="en-US" sz="6400" dirty="0"/>
          </a:p>
          <a:p>
            <a:pPr marL="0" indent="0" fontAlgn="base">
              <a:spcBef>
                <a:spcPts val="0"/>
              </a:spcBef>
              <a:buNone/>
            </a:pPr>
            <a:endParaRPr lang="en-US" sz="6400" dirty="0"/>
          </a:p>
          <a:p>
            <a:pPr marL="402336" lvl="1" indent="0">
              <a:buClr>
                <a:srgbClr val="5E797C"/>
              </a:buClr>
              <a:buNone/>
            </a:pPr>
            <a:endParaRPr lang="en-GB" sz="6400" dirty="0"/>
          </a:p>
          <a:p>
            <a:pPr marL="402336" lvl="1" indent="0">
              <a:buClr>
                <a:srgbClr val="5E797C"/>
              </a:buClr>
              <a:buNone/>
            </a:pPr>
            <a:endParaRPr lang="en-US" sz="8800" dirty="0"/>
          </a:p>
        </p:txBody>
      </p:sp>
      <p:sp>
        <p:nvSpPr>
          <p:cNvPr id="2" name="TextBox 1">
            <a:extLst>
              <a:ext uri="{FF2B5EF4-FFF2-40B4-BE49-F238E27FC236}">
                <a16:creationId xmlns:a16="http://schemas.microsoft.com/office/drawing/2014/main" id="{B79911E6-0E2D-E52A-11AC-DE84228C7823}"/>
              </a:ext>
            </a:extLst>
          </p:cNvPr>
          <p:cNvSpPr txBox="1"/>
          <p:nvPr/>
        </p:nvSpPr>
        <p:spPr>
          <a:xfrm>
            <a:off x="1206500" y="12047364"/>
            <a:ext cx="20089907" cy="11782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3600" dirty="0"/>
              <a:t>Tversky &amp; Kahneman (1981) The framing of decisions and the psychology of choice. Science, 211</a:t>
            </a:r>
          </a:p>
        </p:txBody>
      </p:sp>
    </p:spTree>
    <p:extLst>
      <p:ext uri="{BB962C8B-B14F-4D97-AF65-F5344CB8AC3E}">
        <p14:creationId xmlns:p14="http://schemas.microsoft.com/office/powerpoint/2010/main" val="9524707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0C3E59-325C-49E8-8550-23E325FF74C8}"/>
              </a:ext>
            </a:extLst>
          </p:cNvPr>
          <p:cNvSpPr txBox="1"/>
          <p:nvPr/>
        </p:nvSpPr>
        <p:spPr>
          <a:xfrm>
            <a:off x="2258859" y="2128120"/>
            <a:ext cx="8521874" cy="3637919"/>
          </a:xfrm>
          <a:prstGeom prst="rect">
            <a:avLst/>
          </a:prstGeom>
          <a:noFill/>
        </p:spPr>
        <p:txBody>
          <a:bodyPr wrap="square" rtlCol="0">
            <a:spAutoFit/>
          </a:bodyPr>
          <a:lstStyle/>
          <a:p>
            <a:r>
              <a:rPr lang="en-GB" sz="6400" dirty="0"/>
              <a:t>1/3 chance that nobody will die. 2/3 chance that 600 people will die.</a:t>
            </a:r>
          </a:p>
        </p:txBody>
      </p:sp>
      <p:sp>
        <p:nvSpPr>
          <p:cNvPr id="8" name="TextBox 7">
            <a:extLst>
              <a:ext uri="{FF2B5EF4-FFF2-40B4-BE49-F238E27FC236}">
                <a16:creationId xmlns:a16="http://schemas.microsoft.com/office/drawing/2014/main" id="{5CB3C6AB-C1B9-41FC-B07A-65C43EDA6C24}"/>
              </a:ext>
            </a:extLst>
          </p:cNvPr>
          <p:cNvSpPr txBox="1"/>
          <p:nvPr/>
        </p:nvSpPr>
        <p:spPr>
          <a:xfrm>
            <a:off x="14325601" y="1996410"/>
            <a:ext cx="8521874" cy="3637919"/>
          </a:xfrm>
          <a:prstGeom prst="rect">
            <a:avLst/>
          </a:prstGeom>
          <a:noFill/>
        </p:spPr>
        <p:txBody>
          <a:bodyPr wrap="square" rtlCol="0">
            <a:spAutoFit/>
          </a:bodyPr>
          <a:lstStyle/>
          <a:p>
            <a:r>
              <a:rPr lang="en-GB" sz="6400" dirty="0"/>
              <a:t>1/3 chance that 600 people will be saved. 2/3 chance that no people will be saved.</a:t>
            </a:r>
          </a:p>
        </p:txBody>
      </p:sp>
      <p:sp>
        <p:nvSpPr>
          <p:cNvPr id="9" name="TextBox 8">
            <a:extLst>
              <a:ext uri="{FF2B5EF4-FFF2-40B4-BE49-F238E27FC236}">
                <a16:creationId xmlns:a16="http://schemas.microsoft.com/office/drawing/2014/main" id="{08DD1AAC-4F37-4B55-9D73-FA710D289518}"/>
              </a:ext>
            </a:extLst>
          </p:cNvPr>
          <p:cNvSpPr txBox="1"/>
          <p:nvPr/>
        </p:nvSpPr>
        <p:spPr>
          <a:xfrm>
            <a:off x="10940599" y="3087530"/>
            <a:ext cx="2154478" cy="2086725"/>
          </a:xfrm>
          <a:prstGeom prst="rect">
            <a:avLst/>
          </a:prstGeom>
          <a:noFill/>
        </p:spPr>
        <p:txBody>
          <a:bodyPr wrap="square" rtlCol="0">
            <a:spAutoFit/>
          </a:bodyPr>
          <a:lstStyle/>
          <a:p>
            <a:r>
              <a:rPr lang="en-GB" sz="14400" dirty="0">
                <a:solidFill>
                  <a:srgbClr val="C00000"/>
                </a:solidFill>
              </a:rPr>
              <a:t>=</a:t>
            </a:r>
          </a:p>
        </p:txBody>
      </p:sp>
      <p:sp>
        <p:nvSpPr>
          <p:cNvPr id="10" name="TextBox 9">
            <a:extLst>
              <a:ext uri="{FF2B5EF4-FFF2-40B4-BE49-F238E27FC236}">
                <a16:creationId xmlns:a16="http://schemas.microsoft.com/office/drawing/2014/main" id="{B1821171-FFC9-402B-809B-52238292EBAC}"/>
              </a:ext>
            </a:extLst>
          </p:cNvPr>
          <p:cNvSpPr txBox="1"/>
          <p:nvPr/>
        </p:nvSpPr>
        <p:spPr>
          <a:xfrm flipH="1">
            <a:off x="3021380" y="7267937"/>
            <a:ext cx="4503108" cy="1588127"/>
          </a:xfrm>
          <a:prstGeom prst="rect">
            <a:avLst/>
          </a:prstGeom>
          <a:noFill/>
        </p:spPr>
        <p:txBody>
          <a:bodyPr wrap="square" rtlCol="0">
            <a:spAutoFit/>
          </a:bodyPr>
          <a:lstStyle/>
          <a:p>
            <a:r>
              <a:rPr lang="en-GB" sz="10800" dirty="0"/>
              <a:t>78%</a:t>
            </a:r>
          </a:p>
        </p:txBody>
      </p:sp>
      <p:sp>
        <p:nvSpPr>
          <p:cNvPr id="11" name="TextBox 10">
            <a:extLst>
              <a:ext uri="{FF2B5EF4-FFF2-40B4-BE49-F238E27FC236}">
                <a16:creationId xmlns:a16="http://schemas.microsoft.com/office/drawing/2014/main" id="{89D7AF4E-E462-4D1E-85A9-343AFD19C411}"/>
              </a:ext>
            </a:extLst>
          </p:cNvPr>
          <p:cNvSpPr txBox="1"/>
          <p:nvPr/>
        </p:nvSpPr>
        <p:spPr>
          <a:xfrm>
            <a:off x="10940597" y="7083270"/>
            <a:ext cx="2154478" cy="1920526"/>
          </a:xfrm>
          <a:prstGeom prst="rect">
            <a:avLst/>
          </a:prstGeom>
          <a:noFill/>
        </p:spPr>
        <p:txBody>
          <a:bodyPr wrap="square" rtlCol="0">
            <a:spAutoFit/>
          </a:bodyPr>
          <a:lstStyle/>
          <a:p>
            <a:r>
              <a:rPr lang="en-GB" sz="13200" dirty="0">
                <a:solidFill>
                  <a:srgbClr val="C00000"/>
                </a:solidFill>
              </a:rPr>
              <a:t>≠</a:t>
            </a:r>
          </a:p>
        </p:txBody>
      </p:sp>
      <p:sp>
        <p:nvSpPr>
          <p:cNvPr id="13" name="TextBox 12">
            <a:extLst>
              <a:ext uri="{FF2B5EF4-FFF2-40B4-BE49-F238E27FC236}">
                <a16:creationId xmlns:a16="http://schemas.microsoft.com/office/drawing/2014/main" id="{BEC9D2DE-62F3-48D5-A723-B172B427E8FF}"/>
              </a:ext>
            </a:extLst>
          </p:cNvPr>
          <p:cNvSpPr txBox="1"/>
          <p:nvPr/>
        </p:nvSpPr>
        <p:spPr>
          <a:xfrm flipH="1">
            <a:off x="15821416" y="7332197"/>
            <a:ext cx="4503108" cy="1588127"/>
          </a:xfrm>
          <a:prstGeom prst="rect">
            <a:avLst/>
          </a:prstGeom>
          <a:noFill/>
        </p:spPr>
        <p:txBody>
          <a:bodyPr wrap="square" rtlCol="0">
            <a:spAutoFit/>
          </a:bodyPr>
          <a:lstStyle/>
          <a:p>
            <a:r>
              <a:rPr lang="en-GB" sz="10800" dirty="0"/>
              <a:t>28%</a:t>
            </a:r>
          </a:p>
        </p:txBody>
      </p:sp>
    </p:spTree>
    <p:extLst>
      <p:ext uri="{BB962C8B-B14F-4D97-AF65-F5344CB8AC3E}">
        <p14:creationId xmlns:p14="http://schemas.microsoft.com/office/powerpoint/2010/main" val="3360490393"/>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0C3E59-325C-49E8-8550-23E325FF74C8}"/>
              </a:ext>
            </a:extLst>
          </p:cNvPr>
          <p:cNvSpPr txBox="1"/>
          <p:nvPr/>
        </p:nvSpPr>
        <p:spPr>
          <a:xfrm>
            <a:off x="2258859" y="2128120"/>
            <a:ext cx="8521874" cy="3637919"/>
          </a:xfrm>
          <a:prstGeom prst="rect">
            <a:avLst/>
          </a:prstGeom>
          <a:noFill/>
        </p:spPr>
        <p:txBody>
          <a:bodyPr wrap="square" rtlCol="0">
            <a:spAutoFit/>
          </a:bodyPr>
          <a:lstStyle/>
          <a:p>
            <a:r>
              <a:rPr lang="en-GB" sz="6400" dirty="0"/>
              <a:t>1/3 chance that nobody will die. 2/3 chance that 600 people will die.</a:t>
            </a:r>
          </a:p>
        </p:txBody>
      </p:sp>
      <p:sp>
        <p:nvSpPr>
          <p:cNvPr id="8" name="TextBox 7">
            <a:extLst>
              <a:ext uri="{FF2B5EF4-FFF2-40B4-BE49-F238E27FC236}">
                <a16:creationId xmlns:a16="http://schemas.microsoft.com/office/drawing/2014/main" id="{5CB3C6AB-C1B9-41FC-B07A-65C43EDA6C24}"/>
              </a:ext>
            </a:extLst>
          </p:cNvPr>
          <p:cNvSpPr txBox="1"/>
          <p:nvPr/>
        </p:nvSpPr>
        <p:spPr>
          <a:xfrm>
            <a:off x="14325601" y="1996410"/>
            <a:ext cx="8521874" cy="3637919"/>
          </a:xfrm>
          <a:prstGeom prst="rect">
            <a:avLst/>
          </a:prstGeom>
          <a:noFill/>
        </p:spPr>
        <p:txBody>
          <a:bodyPr wrap="square" rtlCol="0">
            <a:spAutoFit/>
          </a:bodyPr>
          <a:lstStyle/>
          <a:p>
            <a:r>
              <a:rPr lang="en-GB" sz="6400" dirty="0"/>
              <a:t>1/3 chance that 600 people will be saved. 2/3 chance that no people will be saved.</a:t>
            </a:r>
          </a:p>
        </p:txBody>
      </p:sp>
      <p:sp>
        <p:nvSpPr>
          <p:cNvPr id="9" name="TextBox 8">
            <a:extLst>
              <a:ext uri="{FF2B5EF4-FFF2-40B4-BE49-F238E27FC236}">
                <a16:creationId xmlns:a16="http://schemas.microsoft.com/office/drawing/2014/main" id="{08DD1AAC-4F37-4B55-9D73-FA710D289518}"/>
              </a:ext>
            </a:extLst>
          </p:cNvPr>
          <p:cNvSpPr txBox="1"/>
          <p:nvPr/>
        </p:nvSpPr>
        <p:spPr>
          <a:xfrm>
            <a:off x="10940599" y="3087530"/>
            <a:ext cx="2154478" cy="2086725"/>
          </a:xfrm>
          <a:prstGeom prst="rect">
            <a:avLst/>
          </a:prstGeom>
          <a:noFill/>
        </p:spPr>
        <p:txBody>
          <a:bodyPr wrap="square" rtlCol="0">
            <a:spAutoFit/>
          </a:bodyPr>
          <a:lstStyle/>
          <a:p>
            <a:r>
              <a:rPr lang="en-GB" sz="14400" dirty="0">
                <a:solidFill>
                  <a:srgbClr val="C00000"/>
                </a:solidFill>
              </a:rPr>
              <a:t>=</a:t>
            </a:r>
          </a:p>
        </p:txBody>
      </p:sp>
      <p:sp>
        <p:nvSpPr>
          <p:cNvPr id="10" name="TextBox 9">
            <a:extLst>
              <a:ext uri="{FF2B5EF4-FFF2-40B4-BE49-F238E27FC236}">
                <a16:creationId xmlns:a16="http://schemas.microsoft.com/office/drawing/2014/main" id="{B1821171-FFC9-402B-809B-52238292EBAC}"/>
              </a:ext>
            </a:extLst>
          </p:cNvPr>
          <p:cNvSpPr txBox="1"/>
          <p:nvPr/>
        </p:nvSpPr>
        <p:spPr>
          <a:xfrm flipH="1">
            <a:off x="3021380" y="7267937"/>
            <a:ext cx="4503108" cy="1588127"/>
          </a:xfrm>
          <a:prstGeom prst="rect">
            <a:avLst/>
          </a:prstGeom>
          <a:noFill/>
        </p:spPr>
        <p:txBody>
          <a:bodyPr wrap="square" rtlCol="0">
            <a:spAutoFit/>
          </a:bodyPr>
          <a:lstStyle/>
          <a:p>
            <a:r>
              <a:rPr lang="en-GB" sz="10800" dirty="0"/>
              <a:t>78%</a:t>
            </a:r>
          </a:p>
        </p:txBody>
      </p:sp>
      <p:sp>
        <p:nvSpPr>
          <p:cNvPr id="11" name="TextBox 10">
            <a:extLst>
              <a:ext uri="{FF2B5EF4-FFF2-40B4-BE49-F238E27FC236}">
                <a16:creationId xmlns:a16="http://schemas.microsoft.com/office/drawing/2014/main" id="{89D7AF4E-E462-4D1E-85A9-343AFD19C411}"/>
              </a:ext>
            </a:extLst>
          </p:cNvPr>
          <p:cNvSpPr txBox="1"/>
          <p:nvPr/>
        </p:nvSpPr>
        <p:spPr>
          <a:xfrm>
            <a:off x="10940597" y="7083270"/>
            <a:ext cx="2154478" cy="1920526"/>
          </a:xfrm>
          <a:prstGeom prst="rect">
            <a:avLst/>
          </a:prstGeom>
          <a:noFill/>
        </p:spPr>
        <p:txBody>
          <a:bodyPr wrap="square" rtlCol="0">
            <a:spAutoFit/>
          </a:bodyPr>
          <a:lstStyle/>
          <a:p>
            <a:r>
              <a:rPr lang="en-GB" sz="13200" dirty="0">
                <a:solidFill>
                  <a:srgbClr val="C00000"/>
                </a:solidFill>
              </a:rPr>
              <a:t>≠</a:t>
            </a:r>
          </a:p>
        </p:txBody>
      </p:sp>
      <p:sp>
        <p:nvSpPr>
          <p:cNvPr id="13" name="TextBox 12">
            <a:extLst>
              <a:ext uri="{FF2B5EF4-FFF2-40B4-BE49-F238E27FC236}">
                <a16:creationId xmlns:a16="http://schemas.microsoft.com/office/drawing/2014/main" id="{BEC9D2DE-62F3-48D5-A723-B172B427E8FF}"/>
              </a:ext>
            </a:extLst>
          </p:cNvPr>
          <p:cNvSpPr txBox="1"/>
          <p:nvPr/>
        </p:nvSpPr>
        <p:spPr>
          <a:xfrm flipH="1">
            <a:off x="15821416" y="7332197"/>
            <a:ext cx="4503108" cy="1588127"/>
          </a:xfrm>
          <a:prstGeom prst="rect">
            <a:avLst/>
          </a:prstGeom>
          <a:noFill/>
        </p:spPr>
        <p:txBody>
          <a:bodyPr wrap="square" rtlCol="0">
            <a:spAutoFit/>
          </a:bodyPr>
          <a:lstStyle/>
          <a:p>
            <a:r>
              <a:rPr lang="en-GB" sz="10800" dirty="0"/>
              <a:t>28%</a:t>
            </a:r>
          </a:p>
        </p:txBody>
      </p:sp>
      <p:sp>
        <p:nvSpPr>
          <p:cNvPr id="15" name="TextBox 14">
            <a:extLst>
              <a:ext uri="{FF2B5EF4-FFF2-40B4-BE49-F238E27FC236}">
                <a16:creationId xmlns:a16="http://schemas.microsoft.com/office/drawing/2014/main" id="{8EF48D62-E2D9-49EE-8FEB-638AAFD88CA3}"/>
              </a:ext>
            </a:extLst>
          </p:cNvPr>
          <p:cNvSpPr txBox="1"/>
          <p:nvPr/>
        </p:nvSpPr>
        <p:spPr>
          <a:xfrm>
            <a:off x="1340964" y="9708425"/>
            <a:ext cx="21353744" cy="2442207"/>
          </a:xfrm>
          <a:prstGeom prst="rect">
            <a:avLst/>
          </a:prstGeom>
          <a:noFill/>
        </p:spPr>
        <p:txBody>
          <a:bodyPr wrap="square">
            <a:spAutoFit/>
          </a:bodyPr>
          <a:lstStyle/>
          <a:p>
            <a:pPr algn="ctr"/>
            <a:r>
              <a:rPr lang="en-GB" sz="6400" dirty="0"/>
              <a:t>We take great risks to avoid a loss. </a:t>
            </a:r>
          </a:p>
          <a:p>
            <a:pPr algn="ctr"/>
            <a:r>
              <a:rPr lang="en-GB" sz="6400" dirty="0"/>
              <a:t>Reframing the same option as a loss shifts the choice.</a:t>
            </a:r>
          </a:p>
        </p:txBody>
      </p:sp>
    </p:spTree>
    <p:extLst>
      <p:ext uri="{BB962C8B-B14F-4D97-AF65-F5344CB8AC3E}">
        <p14:creationId xmlns:p14="http://schemas.microsoft.com/office/powerpoint/2010/main" val="3034491425"/>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346139-9C17-4636-A115-BCB4C3375B4E}"/>
              </a:ext>
            </a:extLst>
          </p:cNvPr>
          <p:cNvSpPr>
            <a:spLocks noGrp="1"/>
          </p:cNvSpPr>
          <p:nvPr>
            <p:ph type="title"/>
          </p:nvPr>
        </p:nvSpPr>
        <p:spPr/>
        <p:txBody>
          <a:bodyPr/>
          <a:lstStyle/>
          <a:p>
            <a:r>
              <a:rPr lang="en-GB" dirty="0"/>
              <a:t>Framing &amp; failure of dominance</a:t>
            </a:r>
          </a:p>
        </p:txBody>
      </p:sp>
      <p:sp>
        <p:nvSpPr>
          <p:cNvPr id="4" name="Subtitle 3">
            <a:extLst>
              <a:ext uri="{FF2B5EF4-FFF2-40B4-BE49-F238E27FC236}">
                <a16:creationId xmlns:a16="http://schemas.microsoft.com/office/drawing/2014/main" id="{0226F8BC-DE13-4331-A4F0-AAB857F78775}"/>
              </a:ext>
            </a:extLst>
          </p:cNvPr>
          <p:cNvSpPr>
            <a:spLocks noGrp="1"/>
          </p:cNvSpPr>
          <p:nvPr>
            <p:ph idx="1"/>
          </p:nvPr>
        </p:nvSpPr>
        <p:spPr>
          <a:xfrm>
            <a:off x="1206500" y="2927099"/>
            <a:ext cx="21971000" cy="8371442"/>
          </a:xfrm>
        </p:spPr>
        <p:txBody>
          <a:bodyPr>
            <a:normAutofit/>
          </a:bodyPr>
          <a:lstStyle/>
          <a:p>
            <a:pPr marL="0" indent="0" fontAlgn="base">
              <a:spcBef>
                <a:spcPts val="0"/>
              </a:spcBef>
              <a:buNone/>
            </a:pPr>
            <a:r>
              <a:rPr lang="en-GB" sz="6000" dirty="0"/>
              <a:t>Choose between:</a:t>
            </a:r>
          </a:p>
          <a:p>
            <a:pPr marL="0" indent="0" fontAlgn="base">
              <a:spcBef>
                <a:spcPts val="0"/>
              </a:spcBef>
              <a:buNone/>
            </a:pPr>
            <a:endParaRPr lang="en-GB" sz="6000" dirty="0"/>
          </a:p>
          <a:p>
            <a:pPr marL="0" indent="0" fontAlgn="base">
              <a:spcBef>
                <a:spcPts val="0"/>
              </a:spcBef>
              <a:buNone/>
            </a:pPr>
            <a:r>
              <a:rPr lang="en-US" sz="6000" b="1" dirty="0"/>
              <a:t>A</a:t>
            </a:r>
            <a:r>
              <a:rPr lang="en-US" sz="6000" dirty="0"/>
              <a:t>: </a:t>
            </a:r>
            <a:r>
              <a:rPr lang="en-GB" sz="6000" dirty="0"/>
              <a:t>25% chance to win €240 and 75% chance to lose €760</a:t>
            </a:r>
            <a:endParaRPr lang="en-US" sz="6000" dirty="0"/>
          </a:p>
          <a:p>
            <a:pPr marL="0" indent="0" fontAlgn="base">
              <a:spcBef>
                <a:spcPts val="0"/>
              </a:spcBef>
              <a:buNone/>
            </a:pPr>
            <a:endParaRPr lang="en-US" sz="6000" dirty="0"/>
          </a:p>
          <a:p>
            <a:pPr marL="0" indent="0" fontAlgn="base">
              <a:spcBef>
                <a:spcPts val="0"/>
              </a:spcBef>
              <a:buNone/>
            </a:pPr>
            <a:r>
              <a:rPr lang="en-US" sz="6000" b="1" dirty="0"/>
              <a:t>B</a:t>
            </a:r>
            <a:r>
              <a:rPr lang="en-US" sz="6000" dirty="0"/>
              <a:t>: </a:t>
            </a:r>
            <a:r>
              <a:rPr lang="en-GB" sz="6000" dirty="0"/>
              <a:t>25% chance to win €250 and 75% chance to lose €750</a:t>
            </a:r>
          </a:p>
          <a:p>
            <a:pPr marL="0" indent="0" fontAlgn="base">
              <a:spcBef>
                <a:spcPts val="0"/>
              </a:spcBef>
              <a:buNone/>
            </a:pPr>
            <a:endParaRPr lang="en-US" sz="6400" dirty="0"/>
          </a:p>
          <a:p>
            <a:pPr marL="0" indent="0" fontAlgn="base">
              <a:spcBef>
                <a:spcPts val="0"/>
              </a:spcBef>
              <a:buNone/>
            </a:pPr>
            <a:endParaRPr lang="en-US" sz="6400" dirty="0"/>
          </a:p>
          <a:p>
            <a:pPr marL="402336" lvl="1" indent="0">
              <a:buClr>
                <a:srgbClr val="5E797C"/>
              </a:buClr>
              <a:buNone/>
            </a:pPr>
            <a:endParaRPr lang="en-GB" sz="6400" dirty="0"/>
          </a:p>
          <a:p>
            <a:pPr marL="402336" lvl="1" indent="0">
              <a:buClr>
                <a:srgbClr val="5E797C"/>
              </a:buClr>
              <a:buNone/>
            </a:pPr>
            <a:endParaRPr lang="en-US" sz="8800" dirty="0"/>
          </a:p>
        </p:txBody>
      </p:sp>
    </p:spTree>
    <p:extLst>
      <p:ext uri="{BB962C8B-B14F-4D97-AF65-F5344CB8AC3E}">
        <p14:creationId xmlns:p14="http://schemas.microsoft.com/office/powerpoint/2010/main" val="3316001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346139-9C17-4636-A115-BCB4C3375B4E}"/>
              </a:ext>
            </a:extLst>
          </p:cNvPr>
          <p:cNvSpPr>
            <a:spLocks noGrp="1"/>
          </p:cNvSpPr>
          <p:nvPr>
            <p:ph type="title"/>
          </p:nvPr>
        </p:nvSpPr>
        <p:spPr/>
        <p:txBody>
          <a:bodyPr/>
          <a:lstStyle/>
          <a:p>
            <a:r>
              <a:rPr lang="en-GB" dirty="0"/>
              <a:t>Framing &amp; failure of dominance</a:t>
            </a:r>
          </a:p>
        </p:txBody>
      </p:sp>
      <p:sp>
        <p:nvSpPr>
          <p:cNvPr id="4" name="Subtitle 3">
            <a:extLst>
              <a:ext uri="{FF2B5EF4-FFF2-40B4-BE49-F238E27FC236}">
                <a16:creationId xmlns:a16="http://schemas.microsoft.com/office/drawing/2014/main" id="{0226F8BC-DE13-4331-A4F0-AAB857F78775}"/>
              </a:ext>
            </a:extLst>
          </p:cNvPr>
          <p:cNvSpPr>
            <a:spLocks noGrp="1"/>
          </p:cNvSpPr>
          <p:nvPr>
            <p:ph idx="1"/>
          </p:nvPr>
        </p:nvSpPr>
        <p:spPr>
          <a:xfrm>
            <a:off x="1206499" y="2927099"/>
            <a:ext cx="22836841" cy="8371442"/>
          </a:xfrm>
        </p:spPr>
        <p:txBody>
          <a:bodyPr>
            <a:noAutofit/>
          </a:bodyPr>
          <a:lstStyle/>
          <a:p>
            <a:pPr marL="0" indent="0" fontAlgn="base">
              <a:spcBef>
                <a:spcPts val="0"/>
              </a:spcBef>
              <a:buNone/>
            </a:pPr>
            <a:r>
              <a:rPr lang="en-GB" sz="6000" dirty="0"/>
              <a:t>Choose between:</a:t>
            </a:r>
          </a:p>
          <a:p>
            <a:pPr marL="0" indent="0" fontAlgn="base">
              <a:spcBef>
                <a:spcPts val="0"/>
              </a:spcBef>
              <a:buNone/>
            </a:pPr>
            <a:endParaRPr lang="en-GB" sz="6000" dirty="0"/>
          </a:p>
          <a:p>
            <a:pPr marL="0" indent="0" fontAlgn="base">
              <a:spcBef>
                <a:spcPts val="0"/>
              </a:spcBef>
              <a:buNone/>
            </a:pPr>
            <a:r>
              <a:rPr lang="en-US" sz="6000" b="1" dirty="0"/>
              <a:t>A</a:t>
            </a:r>
            <a:r>
              <a:rPr lang="en-US" sz="6000" dirty="0"/>
              <a:t>: </a:t>
            </a:r>
            <a:r>
              <a:rPr lang="en-GB" sz="6000" dirty="0"/>
              <a:t>25% chance to win €240 and 75% chance to lose €760 (0%)</a:t>
            </a:r>
            <a:endParaRPr lang="en-US" sz="6000" dirty="0"/>
          </a:p>
          <a:p>
            <a:pPr marL="0" indent="0" fontAlgn="base">
              <a:spcBef>
                <a:spcPts val="0"/>
              </a:spcBef>
              <a:buNone/>
            </a:pPr>
            <a:endParaRPr lang="en-US" sz="6000" dirty="0"/>
          </a:p>
          <a:p>
            <a:pPr marL="0" indent="0" fontAlgn="base">
              <a:spcBef>
                <a:spcPts val="0"/>
              </a:spcBef>
              <a:buNone/>
            </a:pPr>
            <a:r>
              <a:rPr lang="en-US" sz="6000" b="1" dirty="0"/>
              <a:t>B</a:t>
            </a:r>
            <a:r>
              <a:rPr lang="en-US" sz="6000" dirty="0"/>
              <a:t>: </a:t>
            </a:r>
            <a:r>
              <a:rPr lang="en-GB" sz="6000" dirty="0"/>
              <a:t>25% chance to win €250 and 75% chance to lose €750 (100%)</a:t>
            </a:r>
          </a:p>
          <a:p>
            <a:pPr marL="0" indent="0" fontAlgn="base">
              <a:spcBef>
                <a:spcPts val="0"/>
              </a:spcBef>
              <a:buNone/>
            </a:pPr>
            <a:endParaRPr lang="en-GB" sz="6000" dirty="0"/>
          </a:p>
          <a:p>
            <a:pPr marL="0" indent="0" algn="ctr" fontAlgn="base">
              <a:spcBef>
                <a:spcPts val="0"/>
              </a:spcBef>
              <a:buNone/>
            </a:pPr>
            <a:r>
              <a:rPr lang="en-GB" sz="6000" b="1" dirty="0"/>
              <a:t>Option B dominates A, and all respondents chose accordingly.</a:t>
            </a:r>
          </a:p>
          <a:p>
            <a:pPr marL="0" indent="0" fontAlgn="base">
              <a:spcBef>
                <a:spcPts val="0"/>
              </a:spcBef>
              <a:buNone/>
            </a:pPr>
            <a:endParaRPr lang="en-US" sz="6000" dirty="0"/>
          </a:p>
          <a:p>
            <a:pPr marL="402336" lvl="1" indent="0">
              <a:buClr>
                <a:srgbClr val="5E797C"/>
              </a:buClr>
              <a:buNone/>
            </a:pPr>
            <a:endParaRPr lang="en-GB" sz="6000" dirty="0"/>
          </a:p>
          <a:p>
            <a:pPr marL="402336" lvl="1" indent="0">
              <a:buClr>
                <a:srgbClr val="5E797C"/>
              </a:buClr>
              <a:buNone/>
            </a:pPr>
            <a:endParaRPr lang="en-US" sz="8000" dirty="0"/>
          </a:p>
        </p:txBody>
      </p:sp>
    </p:spTree>
    <p:extLst>
      <p:ext uri="{BB962C8B-B14F-4D97-AF65-F5344CB8AC3E}">
        <p14:creationId xmlns:p14="http://schemas.microsoft.com/office/powerpoint/2010/main" val="21663569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346139-9C17-4636-A115-BCB4C3375B4E}"/>
              </a:ext>
            </a:extLst>
          </p:cNvPr>
          <p:cNvSpPr>
            <a:spLocks noGrp="1"/>
          </p:cNvSpPr>
          <p:nvPr>
            <p:ph type="title"/>
          </p:nvPr>
        </p:nvSpPr>
        <p:spPr/>
        <p:txBody>
          <a:bodyPr/>
          <a:lstStyle/>
          <a:p>
            <a:r>
              <a:rPr lang="en-GB" dirty="0"/>
              <a:t>Framing &amp; failure of dominance</a:t>
            </a:r>
          </a:p>
        </p:txBody>
      </p:sp>
      <p:sp>
        <p:nvSpPr>
          <p:cNvPr id="4" name="Subtitle 3">
            <a:extLst>
              <a:ext uri="{FF2B5EF4-FFF2-40B4-BE49-F238E27FC236}">
                <a16:creationId xmlns:a16="http://schemas.microsoft.com/office/drawing/2014/main" id="{0226F8BC-DE13-4331-A4F0-AAB857F78775}"/>
              </a:ext>
            </a:extLst>
          </p:cNvPr>
          <p:cNvSpPr>
            <a:spLocks noGrp="1"/>
          </p:cNvSpPr>
          <p:nvPr>
            <p:ph idx="1"/>
          </p:nvPr>
        </p:nvSpPr>
        <p:spPr>
          <a:xfrm>
            <a:off x="1206500" y="2927099"/>
            <a:ext cx="9378374" cy="8371442"/>
          </a:xfrm>
        </p:spPr>
        <p:txBody>
          <a:bodyPr>
            <a:noAutofit/>
          </a:bodyPr>
          <a:lstStyle/>
          <a:p>
            <a:pPr marL="0" indent="0" fontAlgn="base">
              <a:spcBef>
                <a:spcPts val="0"/>
              </a:spcBef>
              <a:buNone/>
            </a:pPr>
            <a:r>
              <a:rPr lang="en-GB" sz="6000" dirty="0"/>
              <a:t>I. Choose between:</a:t>
            </a:r>
          </a:p>
          <a:p>
            <a:pPr marL="0" indent="0" fontAlgn="base">
              <a:spcBef>
                <a:spcPts val="0"/>
              </a:spcBef>
              <a:buNone/>
            </a:pPr>
            <a:endParaRPr lang="en-GB" sz="6000" dirty="0"/>
          </a:p>
          <a:p>
            <a:pPr marL="0" indent="0" algn="just" fontAlgn="base">
              <a:spcBef>
                <a:spcPts val="0"/>
              </a:spcBef>
              <a:buNone/>
            </a:pPr>
            <a:r>
              <a:rPr lang="en-US" sz="6000" b="1" dirty="0"/>
              <a:t>C</a:t>
            </a:r>
            <a:r>
              <a:rPr lang="en-US" sz="6000" dirty="0"/>
              <a:t>: </a:t>
            </a:r>
            <a:r>
              <a:rPr lang="en-GB" sz="6000" dirty="0"/>
              <a:t>A sure gain of €240</a:t>
            </a:r>
          </a:p>
          <a:p>
            <a:pPr marL="0" indent="0" fontAlgn="base">
              <a:spcBef>
                <a:spcPts val="0"/>
              </a:spcBef>
              <a:buNone/>
            </a:pPr>
            <a:endParaRPr lang="en-US" sz="6000" dirty="0"/>
          </a:p>
          <a:p>
            <a:pPr marL="0" indent="0" fontAlgn="base">
              <a:spcBef>
                <a:spcPts val="0"/>
              </a:spcBef>
              <a:buNone/>
            </a:pPr>
            <a:r>
              <a:rPr lang="en-US" sz="6000" b="1" dirty="0"/>
              <a:t>D</a:t>
            </a:r>
            <a:r>
              <a:rPr lang="en-US" sz="6000" dirty="0"/>
              <a:t>: </a:t>
            </a:r>
            <a:r>
              <a:rPr lang="en-GB" sz="6000" dirty="0"/>
              <a:t>25% chance to gain €1000 and 75% chance to gain nothing</a:t>
            </a:r>
          </a:p>
          <a:p>
            <a:pPr marL="0" indent="0" fontAlgn="base">
              <a:spcBef>
                <a:spcPts val="0"/>
              </a:spcBef>
              <a:buNone/>
            </a:pPr>
            <a:endParaRPr lang="en-GB" sz="6000" dirty="0"/>
          </a:p>
          <a:p>
            <a:pPr marL="0" indent="0" fontAlgn="base">
              <a:spcBef>
                <a:spcPts val="0"/>
              </a:spcBef>
              <a:buNone/>
            </a:pPr>
            <a:endParaRPr lang="en-US" sz="6000" dirty="0"/>
          </a:p>
          <a:p>
            <a:pPr marL="402336" lvl="1" indent="0">
              <a:buClr>
                <a:srgbClr val="5E797C"/>
              </a:buClr>
              <a:buNone/>
            </a:pPr>
            <a:endParaRPr lang="en-GB" sz="6000" dirty="0"/>
          </a:p>
          <a:p>
            <a:pPr marL="402336" lvl="1" indent="0">
              <a:buClr>
                <a:srgbClr val="5E797C"/>
              </a:buClr>
              <a:buNone/>
            </a:pPr>
            <a:endParaRPr lang="en-US" sz="8000" dirty="0"/>
          </a:p>
        </p:txBody>
      </p:sp>
      <p:sp>
        <p:nvSpPr>
          <p:cNvPr id="2" name="Subtitle 3">
            <a:extLst>
              <a:ext uri="{FF2B5EF4-FFF2-40B4-BE49-F238E27FC236}">
                <a16:creationId xmlns:a16="http://schemas.microsoft.com/office/drawing/2014/main" id="{1F85976C-A87E-ADDF-DBF7-BF7802040954}"/>
              </a:ext>
            </a:extLst>
          </p:cNvPr>
          <p:cNvSpPr txBox="1">
            <a:spLocks/>
          </p:cNvSpPr>
          <p:nvPr/>
        </p:nvSpPr>
        <p:spPr>
          <a:xfrm>
            <a:off x="12192000" y="2930889"/>
            <a:ext cx="9378374" cy="83714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fontAlgn="base" hangingPunct="1">
              <a:spcBef>
                <a:spcPts val="0"/>
              </a:spcBef>
              <a:buFontTx/>
              <a:buNone/>
            </a:pPr>
            <a:r>
              <a:rPr lang="en-GB" sz="6000" dirty="0"/>
              <a:t>II. Choose between:</a:t>
            </a:r>
          </a:p>
          <a:p>
            <a:pPr marL="0" indent="0" fontAlgn="base" hangingPunct="1">
              <a:spcBef>
                <a:spcPts val="0"/>
              </a:spcBef>
              <a:buFontTx/>
              <a:buNone/>
            </a:pPr>
            <a:endParaRPr lang="en-GB" sz="6000" dirty="0"/>
          </a:p>
          <a:p>
            <a:pPr marL="0" indent="0" algn="just" fontAlgn="base" hangingPunct="1">
              <a:spcBef>
                <a:spcPts val="0"/>
              </a:spcBef>
              <a:buFontTx/>
              <a:buNone/>
            </a:pPr>
            <a:r>
              <a:rPr lang="en-US" sz="6000" b="1" dirty="0"/>
              <a:t>E</a:t>
            </a:r>
            <a:r>
              <a:rPr lang="en-US" sz="6000" dirty="0"/>
              <a:t>: </a:t>
            </a:r>
            <a:r>
              <a:rPr lang="en-GB" sz="6000" dirty="0"/>
              <a:t>A sure loss of €750</a:t>
            </a:r>
          </a:p>
          <a:p>
            <a:pPr marL="0" indent="0" fontAlgn="base" hangingPunct="1">
              <a:spcBef>
                <a:spcPts val="0"/>
              </a:spcBef>
              <a:buFontTx/>
              <a:buNone/>
            </a:pPr>
            <a:endParaRPr lang="en-US" sz="6000" dirty="0"/>
          </a:p>
          <a:p>
            <a:pPr marL="0" indent="0" fontAlgn="base" hangingPunct="1">
              <a:spcBef>
                <a:spcPts val="0"/>
              </a:spcBef>
              <a:buFontTx/>
              <a:buNone/>
            </a:pPr>
            <a:r>
              <a:rPr lang="en-US" sz="6000" b="1" dirty="0"/>
              <a:t>F</a:t>
            </a:r>
            <a:r>
              <a:rPr lang="en-US" sz="6000" dirty="0"/>
              <a:t>: </a:t>
            </a:r>
            <a:r>
              <a:rPr lang="en-GB" sz="6000" dirty="0"/>
              <a:t>75% chance to lose €1000 and 25% chance to lose nothing</a:t>
            </a:r>
          </a:p>
          <a:p>
            <a:pPr marL="0" indent="0" fontAlgn="base" hangingPunct="1">
              <a:spcBef>
                <a:spcPts val="0"/>
              </a:spcBef>
              <a:buFontTx/>
              <a:buNone/>
            </a:pPr>
            <a:endParaRPr lang="en-US" sz="6000" dirty="0"/>
          </a:p>
          <a:p>
            <a:pPr marL="402336" lvl="1" indent="0" hangingPunct="1">
              <a:buClr>
                <a:srgbClr val="5E797C"/>
              </a:buClr>
              <a:buFontTx/>
              <a:buNone/>
            </a:pPr>
            <a:endParaRPr lang="en-GB" sz="6000" dirty="0"/>
          </a:p>
          <a:p>
            <a:pPr marL="402336" lvl="1" indent="0" hangingPunct="1">
              <a:buClr>
                <a:srgbClr val="5E797C"/>
              </a:buClr>
              <a:buFontTx/>
              <a:buNone/>
            </a:pPr>
            <a:endParaRPr lang="en-US" sz="8000" dirty="0"/>
          </a:p>
        </p:txBody>
      </p:sp>
    </p:spTree>
    <p:extLst>
      <p:ext uri="{BB962C8B-B14F-4D97-AF65-F5344CB8AC3E}">
        <p14:creationId xmlns:p14="http://schemas.microsoft.com/office/powerpoint/2010/main" val="3599282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noProof="0" dirty="0"/>
              <a:t>Information-processing bias</a:t>
            </a:r>
          </a:p>
        </p:txBody>
      </p:sp>
      <p:sp>
        <p:nvSpPr>
          <p:cNvPr id="311" name="Subtitle 3"/>
          <p:cNvSpPr txBox="1">
            <a:spLocks noGrp="1"/>
          </p:cNvSpPr>
          <p:nvPr>
            <p:ph type="subTitle" sz="half" idx="1"/>
          </p:nvPr>
        </p:nvSpPr>
        <p:spPr>
          <a:xfrm>
            <a:off x="1201342" y="7223190"/>
            <a:ext cx="21998525" cy="5093832"/>
          </a:xfrm>
          <a:prstGeom prst="rect">
            <a:avLst/>
          </a:prstGeom>
        </p:spPr>
        <p:txBody>
          <a:bodyPr>
            <a:normAutofit/>
          </a:bodyPr>
          <a:lstStyle/>
          <a:p>
            <a:pPr>
              <a:spcAft>
                <a:spcPts val="1800"/>
              </a:spcAft>
            </a:pPr>
            <a:r>
              <a:rPr lang="en-GB" b="0" dirty="0"/>
              <a:t>Involve errors in how people think when processing information to make decisions.</a:t>
            </a:r>
          </a:p>
          <a:p>
            <a:pPr>
              <a:spcAft>
                <a:spcPts val="1800"/>
              </a:spcAft>
            </a:pPr>
            <a:endParaRPr lang="en-GB" b="0" dirty="0"/>
          </a:p>
          <a:p>
            <a:pPr>
              <a:spcAft>
                <a:spcPts val="1800"/>
              </a:spcAft>
            </a:pPr>
            <a:endParaRPr lang="en-GB" b="0" i="1" noProof="0" dirty="0"/>
          </a:p>
        </p:txBody>
      </p:sp>
    </p:spTree>
    <p:extLst>
      <p:ext uri="{BB962C8B-B14F-4D97-AF65-F5344CB8AC3E}">
        <p14:creationId xmlns:p14="http://schemas.microsoft.com/office/powerpoint/2010/main" val="2418757128"/>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346139-9C17-4636-A115-BCB4C3375B4E}"/>
              </a:ext>
            </a:extLst>
          </p:cNvPr>
          <p:cNvSpPr>
            <a:spLocks noGrp="1"/>
          </p:cNvSpPr>
          <p:nvPr>
            <p:ph type="title"/>
          </p:nvPr>
        </p:nvSpPr>
        <p:spPr/>
        <p:txBody>
          <a:bodyPr/>
          <a:lstStyle/>
          <a:p>
            <a:r>
              <a:rPr lang="en-GB" dirty="0"/>
              <a:t>Framing &amp; failure of dominance</a:t>
            </a:r>
          </a:p>
        </p:txBody>
      </p:sp>
      <p:sp>
        <p:nvSpPr>
          <p:cNvPr id="4" name="Subtitle 3">
            <a:extLst>
              <a:ext uri="{FF2B5EF4-FFF2-40B4-BE49-F238E27FC236}">
                <a16:creationId xmlns:a16="http://schemas.microsoft.com/office/drawing/2014/main" id="{0226F8BC-DE13-4331-A4F0-AAB857F78775}"/>
              </a:ext>
            </a:extLst>
          </p:cNvPr>
          <p:cNvSpPr>
            <a:spLocks noGrp="1"/>
          </p:cNvSpPr>
          <p:nvPr>
            <p:ph idx="1"/>
          </p:nvPr>
        </p:nvSpPr>
        <p:spPr>
          <a:xfrm>
            <a:off x="1206499" y="2927098"/>
            <a:ext cx="22836841" cy="9709401"/>
          </a:xfrm>
        </p:spPr>
        <p:txBody>
          <a:bodyPr>
            <a:noAutofit/>
          </a:bodyPr>
          <a:lstStyle/>
          <a:p>
            <a:pPr marL="0" indent="0" fontAlgn="base">
              <a:spcBef>
                <a:spcPts val="0"/>
              </a:spcBef>
              <a:buNone/>
            </a:pPr>
            <a:endParaRPr lang="en-GB" sz="6000" dirty="0"/>
          </a:p>
          <a:p>
            <a:pPr marL="0" indent="0" algn="just" fontAlgn="base">
              <a:spcBef>
                <a:spcPts val="0"/>
              </a:spcBef>
              <a:buNone/>
            </a:pPr>
            <a:r>
              <a:rPr lang="en-GB" sz="6000" dirty="0"/>
              <a:t>A majority of respondents make a risk averse choice for the sure gain over the positive gamble in decision (I).</a:t>
            </a:r>
          </a:p>
          <a:p>
            <a:pPr marL="0" indent="0" fontAlgn="base">
              <a:spcBef>
                <a:spcPts val="0"/>
              </a:spcBef>
              <a:buNone/>
            </a:pPr>
            <a:endParaRPr lang="en-US" sz="6000" dirty="0"/>
          </a:p>
          <a:p>
            <a:pPr marL="0" indent="0" algn="just" fontAlgn="base">
              <a:spcBef>
                <a:spcPts val="0"/>
              </a:spcBef>
              <a:buNone/>
            </a:pPr>
            <a:r>
              <a:rPr lang="en-GB" sz="6000" dirty="0"/>
              <a:t>An even larger majority of people make a risk seeking choice for the gamble over the sure loss in decision (II).</a:t>
            </a:r>
          </a:p>
          <a:p>
            <a:pPr marL="0" indent="0" algn="just" fontAlgn="base">
              <a:spcBef>
                <a:spcPts val="0"/>
              </a:spcBef>
              <a:buNone/>
            </a:pPr>
            <a:endParaRPr lang="en-GB" sz="6000" dirty="0"/>
          </a:p>
          <a:p>
            <a:pPr marL="0" indent="0" algn="just" fontAlgn="base">
              <a:spcBef>
                <a:spcPts val="0"/>
              </a:spcBef>
              <a:buNone/>
            </a:pPr>
            <a:r>
              <a:rPr lang="en-GB" sz="6000" dirty="0"/>
              <a:t>Effectively the majority of respondents expressed a preference for C and F over D and E (C&gt;D and F&gt;E)</a:t>
            </a:r>
          </a:p>
          <a:p>
            <a:pPr marL="0" indent="0" algn="just" fontAlgn="base">
              <a:spcBef>
                <a:spcPts val="0"/>
              </a:spcBef>
              <a:buNone/>
            </a:pPr>
            <a:endParaRPr lang="en-GB" sz="6000" dirty="0"/>
          </a:p>
          <a:p>
            <a:pPr marL="0" indent="0" algn="just" fontAlgn="base">
              <a:spcBef>
                <a:spcPts val="0"/>
              </a:spcBef>
              <a:buNone/>
            </a:pPr>
            <a:r>
              <a:rPr lang="en-GB" sz="6000" dirty="0"/>
              <a:t>The preferred conjunction, however, is dominated by the rejected one</a:t>
            </a:r>
          </a:p>
          <a:p>
            <a:pPr marL="0" indent="0" algn="just" fontAlgn="base">
              <a:spcBef>
                <a:spcPts val="0"/>
              </a:spcBef>
              <a:buNone/>
            </a:pPr>
            <a:endParaRPr lang="en-GB" sz="6000" dirty="0"/>
          </a:p>
          <a:p>
            <a:pPr marL="0" indent="0" algn="just" fontAlgn="base">
              <a:spcBef>
                <a:spcPts val="0"/>
              </a:spcBef>
              <a:buNone/>
            </a:pPr>
            <a:endParaRPr lang="en-GB" sz="6000" dirty="0"/>
          </a:p>
          <a:p>
            <a:pPr marL="0" indent="0" fontAlgn="base">
              <a:spcBef>
                <a:spcPts val="0"/>
              </a:spcBef>
              <a:buNone/>
            </a:pPr>
            <a:endParaRPr lang="en-US" sz="6000" dirty="0"/>
          </a:p>
          <a:p>
            <a:pPr marL="402336" lvl="1" indent="0">
              <a:buClr>
                <a:srgbClr val="5E797C"/>
              </a:buClr>
              <a:buNone/>
            </a:pPr>
            <a:endParaRPr lang="en-GB" sz="6000" dirty="0"/>
          </a:p>
          <a:p>
            <a:pPr marL="402336" lvl="1" indent="0">
              <a:buClr>
                <a:srgbClr val="5E797C"/>
              </a:buClr>
              <a:buNone/>
            </a:pPr>
            <a:endParaRPr lang="en-US" sz="8000" dirty="0"/>
          </a:p>
        </p:txBody>
      </p:sp>
    </p:spTree>
    <p:extLst>
      <p:ext uri="{BB962C8B-B14F-4D97-AF65-F5344CB8AC3E}">
        <p14:creationId xmlns:p14="http://schemas.microsoft.com/office/powerpoint/2010/main" val="292422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346139-9C17-4636-A115-BCB4C3375B4E}"/>
              </a:ext>
            </a:extLst>
          </p:cNvPr>
          <p:cNvSpPr>
            <a:spLocks noGrp="1"/>
          </p:cNvSpPr>
          <p:nvPr>
            <p:ph type="title"/>
          </p:nvPr>
        </p:nvSpPr>
        <p:spPr/>
        <p:txBody>
          <a:bodyPr/>
          <a:lstStyle/>
          <a:p>
            <a:r>
              <a:rPr lang="en-GB" dirty="0"/>
              <a:t>Framing &amp; failure of dominance</a:t>
            </a:r>
          </a:p>
        </p:txBody>
      </p:sp>
      <p:sp>
        <p:nvSpPr>
          <p:cNvPr id="4" name="Subtitle 3">
            <a:extLst>
              <a:ext uri="{FF2B5EF4-FFF2-40B4-BE49-F238E27FC236}">
                <a16:creationId xmlns:a16="http://schemas.microsoft.com/office/drawing/2014/main" id="{0226F8BC-DE13-4331-A4F0-AAB857F78775}"/>
              </a:ext>
            </a:extLst>
          </p:cNvPr>
          <p:cNvSpPr>
            <a:spLocks noGrp="1"/>
          </p:cNvSpPr>
          <p:nvPr>
            <p:ph idx="1"/>
          </p:nvPr>
        </p:nvSpPr>
        <p:spPr>
          <a:xfrm>
            <a:off x="1206499" y="2927098"/>
            <a:ext cx="22836841" cy="9709401"/>
          </a:xfrm>
        </p:spPr>
        <p:txBody>
          <a:bodyPr>
            <a:noAutofit/>
          </a:bodyPr>
          <a:lstStyle/>
          <a:p>
            <a:pPr marL="0" indent="0" algn="just" fontAlgn="base">
              <a:spcBef>
                <a:spcPts val="0"/>
              </a:spcBef>
              <a:buNone/>
            </a:pPr>
            <a:r>
              <a:rPr lang="en-GB" sz="6000" dirty="0"/>
              <a:t>Adding the sure gain of €240 (option C) to option F yields 25% chance to win €240 and 75% chance to lose €760 (= option A)</a:t>
            </a:r>
          </a:p>
          <a:p>
            <a:pPr marL="0" indent="0" algn="just" fontAlgn="base">
              <a:spcBef>
                <a:spcPts val="0"/>
              </a:spcBef>
              <a:buNone/>
            </a:pPr>
            <a:endParaRPr lang="en-GB" sz="6000" dirty="0"/>
          </a:p>
          <a:p>
            <a:pPr marL="0" indent="0" algn="just" fontAlgn="base">
              <a:spcBef>
                <a:spcPts val="0"/>
              </a:spcBef>
              <a:buNone/>
            </a:pPr>
            <a:r>
              <a:rPr lang="en-GB" sz="6000" dirty="0"/>
              <a:t>Adding the sure loss of €750 (option E) to option D yields a 25% chance to win €250 and 75% chance to lose €750 (= option B)</a:t>
            </a:r>
          </a:p>
          <a:p>
            <a:pPr marL="0" indent="0" algn="just" fontAlgn="base">
              <a:spcBef>
                <a:spcPts val="0"/>
              </a:spcBef>
              <a:buNone/>
            </a:pPr>
            <a:endParaRPr lang="en-GB" sz="6000" dirty="0"/>
          </a:p>
          <a:p>
            <a:pPr marL="0" indent="0" algn="ctr" fontAlgn="base">
              <a:spcBef>
                <a:spcPts val="0"/>
              </a:spcBef>
              <a:buNone/>
            </a:pPr>
            <a:r>
              <a:rPr lang="en-GB" sz="6000" b="1" dirty="0"/>
              <a:t>The framing effects cause people to choose the dominated option</a:t>
            </a:r>
            <a:endParaRPr lang="en-US" sz="6000" b="1" dirty="0"/>
          </a:p>
          <a:p>
            <a:pPr marL="0" indent="0" algn="just" fontAlgn="base">
              <a:spcBef>
                <a:spcPts val="0"/>
              </a:spcBef>
              <a:buNone/>
            </a:pPr>
            <a:endParaRPr lang="en-GB" sz="6000" dirty="0"/>
          </a:p>
          <a:p>
            <a:pPr marL="0" indent="0" algn="just" fontAlgn="base">
              <a:spcBef>
                <a:spcPts val="0"/>
              </a:spcBef>
              <a:buNone/>
            </a:pPr>
            <a:endParaRPr lang="en-GB" sz="6000" dirty="0"/>
          </a:p>
          <a:p>
            <a:pPr marL="0" indent="0" algn="just" fontAlgn="base">
              <a:spcBef>
                <a:spcPts val="0"/>
              </a:spcBef>
              <a:buNone/>
            </a:pPr>
            <a:endParaRPr lang="en-GB" sz="6000" dirty="0"/>
          </a:p>
          <a:p>
            <a:pPr marL="0" indent="0" algn="just" fontAlgn="base">
              <a:spcBef>
                <a:spcPts val="0"/>
              </a:spcBef>
              <a:buNone/>
            </a:pPr>
            <a:endParaRPr lang="en-GB" sz="6000" dirty="0"/>
          </a:p>
          <a:p>
            <a:pPr marL="0" indent="0" fontAlgn="base">
              <a:spcBef>
                <a:spcPts val="0"/>
              </a:spcBef>
              <a:buNone/>
            </a:pPr>
            <a:endParaRPr lang="en-US" sz="6000" dirty="0"/>
          </a:p>
          <a:p>
            <a:pPr marL="402336" lvl="1" indent="0">
              <a:buClr>
                <a:srgbClr val="5E797C"/>
              </a:buClr>
              <a:buNone/>
            </a:pPr>
            <a:endParaRPr lang="en-GB" sz="6000" dirty="0"/>
          </a:p>
          <a:p>
            <a:pPr marL="402336" lvl="1" indent="0">
              <a:buClr>
                <a:srgbClr val="5E797C"/>
              </a:buClr>
              <a:buNone/>
            </a:pPr>
            <a:endParaRPr lang="en-US" sz="8000" dirty="0"/>
          </a:p>
        </p:txBody>
      </p:sp>
    </p:spTree>
    <p:extLst>
      <p:ext uri="{BB962C8B-B14F-4D97-AF65-F5344CB8AC3E}">
        <p14:creationId xmlns:p14="http://schemas.microsoft.com/office/powerpoint/2010/main" val="40753850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346139-9C17-4636-A115-BCB4C3375B4E}"/>
              </a:ext>
            </a:extLst>
          </p:cNvPr>
          <p:cNvSpPr>
            <a:spLocks noGrp="1"/>
          </p:cNvSpPr>
          <p:nvPr>
            <p:ph type="title"/>
          </p:nvPr>
        </p:nvSpPr>
        <p:spPr/>
        <p:txBody>
          <a:bodyPr/>
          <a:lstStyle/>
          <a:p>
            <a:r>
              <a:rPr lang="en-GB" dirty="0"/>
              <a:t>Framing &amp; Emotions</a:t>
            </a:r>
          </a:p>
        </p:txBody>
      </p:sp>
      <p:sp>
        <p:nvSpPr>
          <p:cNvPr id="4" name="Subtitle 3">
            <a:extLst>
              <a:ext uri="{FF2B5EF4-FFF2-40B4-BE49-F238E27FC236}">
                <a16:creationId xmlns:a16="http://schemas.microsoft.com/office/drawing/2014/main" id="{0226F8BC-DE13-4331-A4F0-AAB857F78775}"/>
              </a:ext>
            </a:extLst>
          </p:cNvPr>
          <p:cNvSpPr>
            <a:spLocks noGrp="1"/>
          </p:cNvSpPr>
          <p:nvPr>
            <p:ph idx="1"/>
          </p:nvPr>
        </p:nvSpPr>
        <p:spPr>
          <a:xfrm>
            <a:off x="9008062" y="3978433"/>
            <a:ext cx="14169438" cy="8215634"/>
          </a:xfrm>
        </p:spPr>
        <p:txBody>
          <a:bodyPr>
            <a:normAutofit/>
          </a:bodyPr>
          <a:lstStyle/>
          <a:p>
            <a:pPr marL="0" indent="0">
              <a:lnSpc>
                <a:spcPct val="120000"/>
              </a:lnSpc>
              <a:buClr>
                <a:srgbClr val="5E797C"/>
              </a:buClr>
              <a:buNone/>
            </a:pPr>
            <a:r>
              <a:rPr lang="en-GB" sz="7200" dirty="0">
                <a:solidFill>
                  <a:srgbClr val="3B3835"/>
                </a:solidFill>
              </a:rPr>
              <a:t>An investor may be alarmed when his financial advisor informs him that his portfolio has 20% chance of losing money during the next year</a:t>
            </a:r>
            <a:endParaRPr lang="en-GB" sz="5600" dirty="0">
              <a:solidFill>
                <a:srgbClr val="3B3835"/>
              </a:solidFill>
            </a:endParaRPr>
          </a:p>
        </p:txBody>
      </p:sp>
      <p:sp>
        <p:nvSpPr>
          <p:cNvPr id="6" name="TextBox 5">
            <a:extLst>
              <a:ext uri="{FF2B5EF4-FFF2-40B4-BE49-F238E27FC236}">
                <a16:creationId xmlns:a16="http://schemas.microsoft.com/office/drawing/2014/main" id="{6CDA0399-B390-E387-D3FF-BA0E75A022DC}"/>
              </a:ext>
            </a:extLst>
          </p:cNvPr>
          <p:cNvSpPr txBox="1"/>
          <p:nvPr/>
        </p:nvSpPr>
        <p:spPr>
          <a:xfrm>
            <a:off x="2666471" y="5621112"/>
            <a:ext cx="2964873" cy="42502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buClr>
                <a:srgbClr val="5E797C"/>
              </a:buClr>
              <a:buNone/>
            </a:pPr>
            <a:r>
              <a:rPr lang="en-GB" sz="30000" dirty="0">
                <a:solidFill>
                  <a:srgbClr val="3B3835"/>
                </a:solidFill>
              </a:rPr>
              <a:t>😧</a:t>
            </a:r>
          </a:p>
        </p:txBody>
      </p:sp>
    </p:spTree>
    <p:extLst>
      <p:ext uri="{BB962C8B-B14F-4D97-AF65-F5344CB8AC3E}">
        <p14:creationId xmlns:p14="http://schemas.microsoft.com/office/powerpoint/2010/main" val="25082419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346139-9C17-4636-A115-BCB4C3375B4E}"/>
              </a:ext>
            </a:extLst>
          </p:cNvPr>
          <p:cNvSpPr>
            <a:spLocks noGrp="1"/>
          </p:cNvSpPr>
          <p:nvPr>
            <p:ph type="title"/>
          </p:nvPr>
        </p:nvSpPr>
        <p:spPr/>
        <p:txBody>
          <a:bodyPr/>
          <a:lstStyle/>
          <a:p>
            <a:r>
              <a:rPr lang="en-GB" dirty="0"/>
              <a:t>Framing &amp; Emotions</a:t>
            </a:r>
          </a:p>
        </p:txBody>
      </p:sp>
      <p:sp>
        <p:nvSpPr>
          <p:cNvPr id="4" name="Subtitle 3">
            <a:extLst>
              <a:ext uri="{FF2B5EF4-FFF2-40B4-BE49-F238E27FC236}">
                <a16:creationId xmlns:a16="http://schemas.microsoft.com/office/drawing/2014/main" id="{0226F8BC-DE13-4331-A4F0-AAB857F78775}"/>
              </a:ext>
            </a:extLst>
          </p:cNvPr>
          <p:cNvSpPr>
            <a:spLocks noGrp="1"/>
          </p:cNvSpPr>
          <p:nvPr>
            <p:ph idx="1"/>
          </p:nvPr>
        </p:nvSpPr>
        <p:spPr>
          <a:xfrm>
            <a:off x="9008062" y="3978433"/>
            <a:ext cx="14169438" cy="8215634"/>
          </a:xfrm>
        </p:spPr>
        <p:txBody>
          <a:bodyPr>
            <a:normAutofit/>
          </a:bodyPr>
          <a:lstStyle/>
          <a:p>
            <a:pPr marL="0" indent="0">
              <a:lnSpc>
                <a:spcPct val="120000"/>
              </a:lnSpc>
              <a:buClr>
                <a:srgbClr val="5E797C"/>
              </a:buClr>
              <a:buNone/>
            </a:pPr>
            <a:r>
              <a:rPr lang="en-GB" sz="7200" dirty="0">
                <a:solidFill>
                  <a:srgbClr val="3B3835"/>
                </a:solidFill>
              </a:rPr>
              <a:t>An investor feels optimistic  when his financial advisor informs him that his portfolio has 80% chance of making money during the next year </a:t>
            </a:r>
          </a:p>
          <a:p>
            <a:pPr marL="0" indent="0">
              <a:lnSpc>
                <a:spcPct val="120000"/>
              </a:lnSpc>
              <a:buClr>
                <a:srgbClr val="5E797C"/>
              </a:buClr>
              <a:buNone/>
            </a:pPr>
            <a:endParaRPr lang="en-GB" sz="7200" dirty="0">
              <a:solidFill>
                <a:srgbClr val="3B3835"/>
              </a:solidFill>
            </a:endParaRPr>
          </a:p>
        </p:txBody>
      </p:sp>
      <p:sp>
        <p:nvSpPr>
          <p:cNvPr id="6" name="TextBox 5">
            <a:extLst>
              <a:ext uri="{FF2B5EF4-FFF2-40B4-BE49-F238E27FC236}">
                <a16:creationId xmlns:a16="http://schemas.microsoft.com/office/drawing/2014/main" id="{6CDA0399-B390-E387-D3FF-BA0E75A022DC}"/>
              </a:ext>
            </a:extLst>
          </p:cNvPr>
          <p:cNvSpPr txBox="1"/>
          <p:nvPr/>
        </p:nvSpPr>
        <p:spPr>
          <a:xfrm>
            <a:off x="2666471" y="5621112"/>
            <a:ext cx="2964873" cy="42502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buClr>
                <a:srgbClr val="5E797C"/>
              </a:buClr>
              <a:buNone/>
            </a:pPr>
            <a:r>
              <a:rPr lang="en-GB" sz="30000" dirty="0">
                <a:solidFill>
                  <a:srgbClr val="3B3835"/>
                </a:solidFill>
              </a:rPr>
              <a:t>🤑</a:t>
            </a:r>
          </a:p>
        </p:txBody>
      </p:sp>
    </p:spTree>
    <p:extLst>
      <p:ext uri="{BB962C8B-B14F-4D97-AF65-F5344CB8AC3E}">
        <p14:creationId xmlns:p14="http://schemas.microsoft.com/office/powerpoint/2010/main" val="40455239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dirty="0"/>
              <a:t>Mental accounting</a:t>
            </a:r>
            <a:endParaRPr lang="en-GB" noProof="0" dirty="0"/>
          </a:p>
        </p:txBody>
      </p:sp>
      <p:sp>
        <p:nvSpPr>
          <p:cNvPr id="311" name="Subtitle 3"/>
          <p:cNvSpPr txBox="1">
            <a:spLocks noGrp="1"/>
          </p:cNvSpPr>
          <p:nvPr>
            <p:ph type="subTitle" sz="half" idx="1"/>
          </p:nvPr>
        </p:nvSpPr>
        <p:spPr>
          <a:xfrm>
            <a:off x="1201342" y="7223189"/>
            <a:ext cx="21998525" cy="5766669"/>
          </a:xfrm>
          <a:prstGeom prst="rect">
            <a:avLst/>
          </a:prstGeom>
        </p:spPr>
        <p:txBody>
          <a:bodyPr>
            <a:normAutofit/>
          </a:bodyPr>
          <a:lstStyle/>
          <a:p>
            <a:pPr>
              <a:lnSpc>
                <a:spcPct val="110000"/>
              </a:lnSpc>
              <a:spcAft>
                <a:spcPts val="2400"/>
              </a:spcAft>
            </a:pPr>
            <a:r>
              <a:rPr lang="en-GB" b="0" dirty="0"/>
              <a:t>P</a:t>
            </a:r>
            <a:r>
              <a:rPr lang="en-GB" b="0" noProof="0" dirty="0" err="1"/>
              <a:t>ropensity</a:t>
            </a:r>
            <a:r>
              <a:rPr lang="en-GB" b="0" noProof="0" dirty="0"/>
              <a:t> for people to separate their money into different accounts based on various subjective criteria, such as the source of the money or its intended use. </a:t>
            </a:r>
          </a:p>
        </p:txBody>
      </p:sp>
    </p:spTree>
    <p:extLst>
      <p:ext uri="{BB962C8B-B14F-4D97-AF65-F5344CB8AC3E}">
        <p14:creationId xmlns:p14="http://schemas.microsoft.com/office/powerpoint/2010/main" val="2565109331"/>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346139-9C17-4636-A115-BCB4C3375B4E}"/>
              </a:ext>
            </a:extLst>
          </p:cNvPr>
          <p:cNvSpPr>
            <a:spLocks noGrp="1"/>
          </p:cNvSpPr>
          <p:nvPr>
            <p:ph type="title"/>
          </p:nvPr>
        </p:nvSpPr>
        <p:spPr/>
        <p:txBody>
          <a:bodyPr/>
          <a:lstStyle/>
          <a:p>
            <a:r>
              <a:rPr lang="en-GB" dirty="0"/>
              <a:t>Mental Accounting</a:t>
            </a:r>
          </a:p>
        </p:txBody>
      </p:sp>
      <p:sp>
        <p:nvSpPr>
          <p:cNvPr id="4" name="Subtitle 3">
            <a:extLst>
              <a:ext uri="{FF2B5EF4-FFF2-40B4-BE49-F238E27FC236}">
                <a16:creationId xmlns:a16="http://schemas.microsoft.com/office/drawing/2014/main" id="{0226F8BC-DE13-4331-A4F0-AAB857F78775}"/>
              </a:ext>
            </a:extLst>
          </p:cNvPr>
          <p:cNvSpPr>
            <a:spLocks noGrp="1"/>
          </p:cNvSpPr>
          <p:nvPr>
            <p:ph idx="1"/>
          </p:nvPr>
        </p:nvSpPr>
        <p:spPr>
          <a:xfrm>
            <a:off x="10911466" y="4089269"/>
            <a:ext cx="12266034" cy="4805349"/>
          </a:xfrm>
        </p:spPr>
        <p:txBody>
          <a:bodyPr>
            <a:noAutofit/>
          </a:bodyPr>
          <a:lstStyle/>
          <a:p>
            <a:pPr marL="0" indent="0">
              <a:lnSpc>
                <a:spcPct val="140000"/>
              </a:lnSpc>
              <a:buClr>
                <a:srgbClr val="5E797C"/>
              </a:buClr>
              <a:buNone/>
            </a:pPr>
            <a:r>
              <a:rPr lang="en-GB" sz="4500" dirty="0">
                <a:solidFill>
                  <a:srgbClr val="3B3835"/>
                </a:solidFill>
              </a:rPr>
              <a:t>When using separate mental accounts, people view and assess individual assets separately instead of as a part of a total portfolio.</a:t>
            </a:r>
          </a:p>
          <a:p>
            <a:pPr marL="0" indent="0">
              <a:lnSpc>
                <a:spcPct val="140000"/>
              </a:lnSpc>
              <a:buClr>
                <a:srgbClr val="5E797C"/>
              </a:buClr>
              <a:buNone/>
            </a:pPr>
            <a:r>
              <a:rPr lang="en-GB" sz="4500" dirty="0">
                <a:solidFill>
                  <a:srgbClr val="3B3835"/>
                </a:solidFill>
              </a:rPr>
              <a:t>Someone may have a special “money jar” for a vacation while still carrying substantial credit card debt with high interest charges. </a:t>
            </a:r>
          </a:p>
        </p:txBody>
      </p:sp>
      <p:pic>
        <p:nvPicPr>
          <p:cNvPr id="2" name="Picture 1">
            <a:extLst>
              <a:ext uri="{FF2B5EF4-FFF2-40B4-BE49-F238E27FC236}">
                <a16:creationId xmlns:a16="http://schemas.microsoft.com/office/drawing/2014/main" id="{A767F82E-21AE-22EE-A9D5-ABF40E35B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500" y="4089269"/>
            <a:ext cx="9198391" cy="7374457"/>
          </a:xfrm>
          <a:prstGeom prst="rect">
            <a:avLst/>
          </a:prstGeom>
        </p:spPr>
      </p:pic>
    </p:spTree>
    <p:extLst>
      <p:ext uri="{BB962C8B-B14F-4D97-AF65-F5344CB8AC3E}">
        <p14:creationId xmlns:p14="http://schemas.microsoft.com/office/powerpoint/2010/main" val="39845328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968E95-B661-41AB-8226-D88286168478}"/>
              </a:ext>
            </a:extLst>
          </p:cNvPr>
          <p:cNvSpPr>
            <a:spLocks noGrp="1"/>
          </p:cNvSpPr>
          <p:nvPr>
            <p:ph type="body" sz="half" idx="1"/>
          </p:nvPr>
        </p:nvSpPr>
        <p:spPr>
          <a:xfrm>
            <a:off x="1206500" y="3818965"/>
            <a:ext cx="21971000" cy="7477345"/>
          </a:xfrm>
        </p:spPr>
        <p:txBody>
          <a:bodyPr>
            <a:normAutofit fontScale="92500" lnSpcReduction="20000"/>
          </a:bodyPr>
          <a:lstStyle/>
          <a:p>
            <a:pPr marL="1028700" indent="-1028700" algn="l">
              <a:lnSpc>
                <a:spcPct val="120000"/>
              </a:lnSpc>
              <a:buAutoNum type="alphaUcPeriod"/>
            </a:pPr>
            <a:r>
              <a:rPr lang="en-US" sz="6400" b="1" dirty="0"/>
              <a:t>Imagine you have decided to see a play where admission is 10€.  As you enter theater you discover that you have lost a 10€ bill.  Would you pay 10€ for a ticket to the play? </a:t>
            </a:r>
            <a:r>
              <a:rPr lang="en-US" sz="6400" b="1" dirty="0">
                <a:highlight>
                  <a:srgbClr val="00FF00"/>
                </a:highlight>
              </a:rPr>
              <a:t>88% said Yes</a:t>
            </a:r>
          </a:p>
          <a:p>
            <a:pPr marL="1028700" indent="-1028700" algn="l">
              <a:lnSpc>
                <a:spcPct val="120000"/>
              </a:lnSpc>
              <a:buAutoNum type="alphaUcPeriod"/>
            </a:pPr>
            <a:endParaRPr lang="en-US" sz="6400" b="1" dirty="0"/>
          </a:p>
          <a:p>
            <a:pPr marL="1028700" indent="-1028700" algn="l">
              <a:lnSpc>
                <a:spcPct val="120000"/>
              </a:lnSpc>
              <a:buAutoNum type="alphaUcPeriod"/>
            </a:pPr>
            <a:r>
              <a:rPr lang="en-US" sz="6400" b="1" dirty="0"/>
              <a:t>Imagine that you have decided to see a play and paid the admission price of 10€ per ticket.  As you enter the theater you discover that you have lost the ticket. Would you pay 10€ for another ticket? </a:t>
            </a:r>
            <a:r>
              <a:rPr lang="en-US" sz="6400" b="1" dirty="0">
                <a:highlight>
                  <a:srgbClr val="00FF00"/>
                </a:highlight>
              </a:rPr>
              <a:t>46% said Yes</a:t>
            </a:r>
          </a:p>
          <a:p>
            <a:pPr marL="0" indent="0" algn="l">
              <a:lnSpc>
                <a:spcPct val="120000"/>
              </a:lnSpc>
              <a:buNone/>
            </a:pPr>
            <a:endParaRPr lang="en-US" sz="6400" b="1" dirty="0"/>
          </a:p>
          <a:p>
            <a:pPr marL="0" indent="0" algn="l">
              <a:lnSpc>
                <a:spcPct val="120000"/>
              </a:lnSpc>
              <a:buNone/>
            </a:pPr>
            <a:endParaRPr lang="pt-PT" sz="6400" b="1" dirty="0"/>
          </a:p>
        </p:txBody>
      </p:sp>
    </p:spTree>
    <p:extLst>
      <p:ext uri="{BB962C8B-B14F-4D97-AF65-F5344CB8AC3E}">
        <p14:creationId xmlns:p14="http://schemas.microsoft.com/office/powerpoint/2010/main" val="2995572823"/>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dirty="0"/>
              <a:t>Hyperbolic discounting</a:t>
            </a:r>
            <a:endParaRPr lang="en-GB" noProof="0" dirty="0"/>
          </a:p>
        </p:txBody>
      </p:sp>
      <p:sp>
        <p:nvSpPr>
          <p:cNvPr id="311" name="Subtitle 3"/>
          <p:cNvSpPr txBox="1">
            <a:spLocks noGrp="1"/>
          </p:cNvSpPr>
          <p:nvPr>
            <p:ph type="subTitle" sz="half" idx="1"/>
          </p:nvPr>
        </p:nvSpPr>
        <p:spPr>
          <a:xfrm>
            <a:off x="1201342" y="7223189"/>
            <a:ext cx="21998525" cy="5766669"/>
          </a:xfrm>
          <a:prstGeom prst="rect">
            <a:avLst/>
          </a:prstGeom>
        </p:spPr>
        <p:txBody>
          <a:bodyPr>
            <a:normAutofit/>
          </a:bodyPr>
          <a:lstStyle/>
          <a:p>
            <a:pPr>
              <a:lnSpc>
                <a:spcPct val="110000"/>
              </a:lnSpc>
              <a:spcAft>
                <a:spcPts val="2400"/>
              </a:spcAft>
            </a:pPr>
            <a:r>
              <a:rPr lang="en-GB" b="0" dirty="0" err="1"/>
              <a:t>Tendendy</a:t>
            </a:r>
            <a:r>
              <a:rPr lang="en-GB" b="0" dirty="0"/>
              <a:t> for people to choose smaller, immediate rewards over larger, later rewards at a rate that declines over time (i.e. the discount rate decreases as the delay increases). This contrasts with exponential discounting, which assumes a constant discount rate over time and is often used in traditional economic models.</a:t>
            </a:r>
            <a:endParaRPr lang="en-GB" b="0" noProof="0" dirty="0"/>
          </a:p>
        </p:txBody>
      </p:sp>
    </p:spTree>
    <p:extLst>
      <p:ext uri="{BB962C8B-B14F-4D97-AF65-F5344CB8AC3E}">
        <p14:creationId xmlns:p14="http://schemas.microsoft.com/office/powerpoint/2010/main" val="2145860544"/>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Hyperbolic discounting</a:t>
            </a:r>
          </a:p>
        </p:txBody>
      </p:sp>
      <p:sp>
        <p:nvSpPr>
          <p:cNvPr id="3" name="Text Placeholder 2">
            <a:extLst>
              <a:ext uri="{FF2B5EF4-FFF2-40B4-BE49-F238E27FC236}">
                <a16:creationId xmlns:a16="http://schemas.microsoft.com/office/drawing/2014/main" id="{0A733F3D-57F7-3049-4A25-43A8E2816D48}"/>
              </a:ext>
            </a:extLst>
          </p:cNvPr>
          <p:cNvSpPr>
            <a:spLocks noGrp="1"/>
          </p:cNvSpPr>
          <p:nvPr>
            <p:ph type="body" sz="quarter" idx="21"/>
          </p:nvPr>
        </p:nvSpPr>
        <p:spPr/>
        <p:txBody>
          <a:bodyPr>
            <a:normAutofit lnSpcReduction="10000"/>
          </a:bodyPr>
          <a:lstStyle/>
          <a:p>
            <a:r>
              <a:rPr lang="en-GB" sz="6000" b="1" dirty="0"/>
              <a:t>Temporal Preference</a:t>
            </a:r>
            <a:endParaRPr lang="en-GB" dirty="0"/>
          </a:p>
        </p:txBody>
      </p:sp>
      <p:sp>
        <p:nvSpPr>
          <p:cNvPr id="4" name="Text Placeholder 3">
            <a:extLst>
              <a:ext uri="{FF2B5EF4-FFF2-40B4-BE49-F238E27FC236}">
                <a16:creationId xmlns:a16="http://schemas.microsoft.com/office/drawing/2014/main" id="{54DE8C05-D52E-9A69-6106-17231FFC3E34}"/>
              </a:ext>
            </a:extLst>
          </p:cNvPr>
          <p:cNvSpPr>
            <a:spLocks noGrp="1"/>
          </p:cNvSpPr>
          <p:nvPr>
            <p:ph type="body" idx="1"/>
          </p:nvPr>
        </p:nvSpPr>
        <p:spPr/>
        <p:txBody>
          <a:bodyPr>
            <a:normAutofit/>
          </a:bodyPr>
          <a:lstStyle/>
          <a:p>
            <a:pPr marL="0" indent="0">
              <a:lnSpc>
                <a:spcPct val="120000"/>
              </a:lnSpc>
              <a:buNone/>
            </a:pPr>
            <a:r>
              <a:rPr lang="en-GB" sz="5400" dirty="0"/>
              <a:t>People prefer rewards that are closer in time and thus discount the value of delayed rewards more steeply if the delay is immediate or near-term rather than in the far future. For example, someone might prefer receiving €50 today over €100 a year from now, but they might not prefer €50 in five years over €100 in six years, showing less of a preference for the immediate over the delayed as the future becomes more distant.</a:t>
            </a:r>
          </a:p>
          <a:p>
            <a:pPr>
              <a:lnSpc>
                <a:spcPct val="120000"/>
              </a:lnSpc>
            </a:pPr>
            <a:endParaRPr lang="en-GB" sz="5400" dirty="0"/>
          </a:p>
        </p:txBody>
      </p:sp>
    </p:spTree>
    <p:extLst>
      <p:ext uri="{BB962C8B-B14F-4D97-AF65-F5344CB8AC3E}">
        <p14:creationId xmlns:p14="http://schemas.microsoft.com/office/powerpoint/2010/main" val="4233994181"/>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D85C-5FFC-82EB-881A-08DA4F24DFEF}"/>
              </a:ext>
            </a:extLst>
          </p:cNvPr>
          <p:cNvSpPr>
            <a:spLocks noGrp="1"/>
          </p:cNvSpPr>
          <p:nvPr>
            <p:ph type="title"/>
          </p:nvPr>
        </p:nvSpPr>
        <p:spPr/>
        <p:txBody>
          <a:bodyPr/>
          <a:lstStyle/>
          <a:p>
            <a:r>
              <a:rPr lang="en-GB" dirty="0"/>
              <a:t>Hyperbolic discounting</a:t>
            </a:r>
          </a:p>
        </p:txBody>
      </p:sp>
      <p:sp>
        <p:nvSpPr>
          <p:cNvPr id="3" name="Text Placeholder 2">
            <a:extLst>
              <a:ext uri="{FF2B5EF4-FFF2-40B4-BE49-F238E27FC236}">
                <a16:creationId xmlns:a16="http://schemas.microsoft.com/office/drawing/2014/main" id="{0A733F3D-57F7-3049-4A25-43A8E2816D48}"/>
              </a:ext>
            </a:extLst>
          </p:cNvPr>
          <p:cNvSpPr>
            <a:spLocks noGrp="1"/>
          </p:cNvSpPr>
          <p:nvPr>
            <p:ph type="body" sz="quarter" idx="21"/>
          </p:nvPr>
        </p:nvSpPr>
        <p:spPr/>
        <p:txBody>
          <a:bodyPr>
            <a:normAutofit lnSpcReduction="10000"/>
          </a:bodyPr>
          <a:lstStyle/>
          <a:p>
            <a:r>
              <a:rPr lang="en-GB" sz="6000" b="1" dirty="0"/>
              <a:t>Impact on decision-making</a:t>
            </a:r>
            <a:endParaRPr lang="en-GB" dirty="0"/>
          </a:p>
        </p:txBody>
      </p:sp>
      <p:sp>
        <p:nvSpPr>
          <p:cNvPr id="4" name="Text Placeholder 3">
            <a:extLst>
              <a:ext uri="{FF2B5EF4-FFF2-40B4-BE49-F238E27FC236}">
                <a16:creationId xmlns:a16="http://schemas.microsoft.com/office/drawing/2014/main" id="{54DE8C05-D52E-9A69-6106-17231FFC3E34}"/>
              </a:ext>
            </a:extLst>
          </p:cNvPr>
          <p:cNvSpPr>
            <a:spLocks noGrp="1"/>
          </p:cNvSpPr>
          <p:nvPr>
            <p:ph type="body" idx="1"/>
          </p:nvPr>
        </p:nvSpPr>
        <p:spPr/>
        <p:txBody>
          <a:bodyPr>
            <a:normAutofit fontScale="92500" lnSpcReduction="20000"/>
          </a:bodyPr>
          <a:lstStyle/>
          <a:p>
            <a:pPr>
              <a:lnSpc>
                <a:spcPct val="120000"/>
              </a:lnSpc>
            </a:pPr>
            <a:r>
              <a:rPr lang="en-GB" sz="5400" dirty="0"/>
              <a:t>Health: Eating chocolate now rather over maintaining a long-term healthy diet.</a:t>
            </a:r>
          </a:p>
          <a:p>
            <a:pPr>
              <a:lnSpc>
                <a:spcPct val="120000"/>
              </a:lnSpc>
            </a:pPr>
            <a:r>
              <a:rPr lang="en-GB" sz="5400" dirty="0"/>
              <a:t>Savings: Under-saving for retirement by preferring to spend money now rather than saving it for future financial security.</a:t>
            </a:r>
          </a:p>
          <a:p>
            <a:pPr>
              <a:lnSpc>
                <a:spcPct val="120000"/>
              </a:lnSpc>
            </a:pPr>
            <a:r>
              <a:rPr lang="en-GB" sz="5400" dirty="0"/>
              <a:t>Debt: Choosing to purchase on credit for immediate satisfaction, despite the long-term costs due to interest.</a:t>
            </a:r>
          </a:p>
          <a:p>
            <a:pPr>
              <a:lnSpc>
                <a:spcPct val="120000"/>
              </a:lnSpc>
            </a:pPr>
            <a:r>
              <a:rPr lang="en-GB" sz="5400" dirty="0"/>
              <a:t>Investment choices: Avoiding short-term market volatility discomfort even if it leads to higher long-term returns.</a:t>
            </a:r>
          </a:p>
        </p:txBody>
      </p:sp>
    </p:spTree>
    <p:extLst>
      <p:ext uri="{BB962C8B-B14F-4D97-AF65-F5344CB8AC3E}">
        <p14:creationId xmlns:p14="http://schemas.microsoft.com/office/powerpoint/2010/main" val="17628863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noProof="0" dirty="0"/>
              <a:t>Belief Perseverance</a:t>
            </a:r>
          </a:p>
        </p:txBody>
      </p:sp>
      <p:sp>
        <p:nvSpPr>
          <p:cNvPr id="311" name="Subtitle 3"/>
          <p:cNvSpPr txBox="1">
            <a:spLocks noGrp="1"/>
          </p:cNvSpPr>
          <p:nvPr>
            <p:ph type="subTitle" sz="half" idx="1"/>
          </p:nvPr>
        </p:nvSpPr>
        <p:spPr>
          <a:xfrm>
            <a:off x="1201342" y="7223190"/>
            <a:ext cx="21998525" cy="5093832"/>
          </a:xfrm>
          <a:prstGeom prst="rect">
            <a:avLst/>
          </a:prstGeom>
        </p:spPr>
        <p:txBody>
          <a:bodyPr>
            <a:normAutofit/>
          </a:bodyPr>
          <a:lstStyle/>
          <a:p>
            <a:pPr>
              <a:spcAft>
                <a:spcPts val="1800"/>
              </a:spcAft>
            </a:pPr>
            <a:r>
              <a:rPr lang="en-GB" b="0" dirty="0"/>
              <a:t>Results from people attempting to avoid conflicts between their beliefs and reality. </a:t>
            </a:r>
            <a:endParaRPr lang="en-GB" b="0" i="1" noProof="0" dirty="0"/>
          </a:p>
          <a:p>
            <a:pPr>
              <a:spcAft>
                <a:spcPts val="1800"/>
              </a:spcAft>
            </a:pPr>
            <a:endParaRPr lang="en-GB" b="0" i="1" noProof="0" dirty="0"/>
          </a:p>
        </p:txBody>
      </p:sp>
    </p:spTree>
    <p:extLst>
      <p:ext uri="{BB962C8B-B14F-4D97-AF65-F5344CB8AC3E}">
        <p14:creationId xmlns:p14="http://schemas.microsoft.com/office/powerpoint/2010/main" val="238023120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noProof="0" dirty="0"/>
              <a:t>Cognitive Dissonance</a:t>
            </a:r>
          </a:p>
        </p:txBody>
      </p:sp>
      <p:sp>
        <p:nvSpPr>
          <p:cNvPr id="311" name="Subtitle 3"/>
          <p:cNvSpPr txBox="1">
            <a:spLocks noGrp="1"/>
          </p:cNvSpPr>
          <p:nvPr>
            <p:ph type="subTitle" sz="half" idx="1"/>
          </p:nvPr>
        </p:nvSpPr>
        <p:spPr>
          <a:xfrm>
            <a:off x="1201342" y="7223190"/>
            <a:ext cx="21998525" cy="5093832"/>
          </a:xfrm>
          <a:prstGeom prst="rect">
            <a:avLst/>
          </a:prstGeom>
        </p:spPr>
        <p:txBody>
          <a:bodyPr>
            <a:normAutofit/>
          </a:bodyPr>
          <a:lstStyle/>
          <a:p>
            <a:pPr>
              <a:spcAft>
                <a:spcPts val="1800"/>
              </a:spcAft>
            </a:pPr>
            <a:r>
              <a:rPr lang="en-GB" b="0" dirty="0"/>
              <a:t>Cognitive dissonance is the psychological stress experienced by someone who simultaneously holds two or more contradictory beliefs, ideas, or values.</a:t>
            </a:r>
          </a:p>
        </p:txBody>
      </p:sp>
    </p:spTree>
    <p:extLst>
      <p:ext uri="{BB962C8B-B14F-4D97-AF65-F5344CB8AC3E}">
        <p14:creationId xmlns:p14="http://schemas.microsoft.com/office/powerpoint/2010/main" val="112444709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noProof="0" dirty="0"/>
              <a:t>Belief Perseverance &amp; Cognitive Dissonance</a:t>
            </a:r>
          </a:p>
        </p:txBody>
      </p:sp>
      <p:sp>
        <p:nvSpPr>
          <p:cNvPr id="311" name="Subtitle 3"/>
          <p:cNvSpPr txBox="1">
            <a:spLocks noGrp="1"/>
          </p:cNvSpPr>
          <p:nvPr>
            <p:ph type="subTitle" sz="half" idx="1"/>
          </p:nvPr>
        </p:nvSpPr>
        <p:spPr>
          <a:xfrm>
            <a:off x="1201342" y="7223190"/>
            <a:ext cx="21998525" cy="5093832"/>
          </a:xfrm>
          <a:prstGeom prst="rect">
            <a:avLst/>
          </a:prstGeom>
        </p:spPr>
        <p:txBody>
          <a:bodyPr>
            <a:normAutofit/>
          </a:bodyPr>
          <a:lstStyle/>
          <a:p>
            <a:pPr>
              <a:spcAft>
                <a:spcPts val="1800"/>
              </a:spcAft>
            </a:pPr>
            <a:r>
              <a:rPr lang="en-GB" b="0" dirty="0"/>
              <a:t>You consider yourself smart so can’t accept that you made a bad stock investment. As a result of this dissonance, you are likely to avoid information suggesting you aren’t a good investor. Maybe you shift the blame to your financial advisor or to changes in the economy.</a:t>
            </a:r>
          </a:p>
        </p:txBody>
      </p:sp>
    </p:spTree>
    <p:extLst>
      <p:ext uri="{BB962C8B-B14F-4D97-AF65-F5344CB8AC3E}">
        <p14:creationId xmlns:p14="http://schemas.microsoft.com/office/powerpoint/2010/main" val="2487419429"/>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21969</TotalTime>
  <Words>4443</Words>
  <Application>Microsoft Macintosh PowerPoint</Application>
  <PresentationFormat>Custom</PresentationFormat>
  <Paragraphs>396</Paragraphs>
  <Slides>69</Slides>
  <Notes>63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Calibri</vt:lpstr>
      <vt:lpstr>Franklin Gothic Book</vt:lpstr>
      <vt:lpstr>Helvetica</vt:lpstr>
      <vt:lpstr>Helvetica Neue</vt:lpstr>
      <vt:lpstr>Helvetica Neue Medium</vt:lpstr>
      <vt:lpstr>Söhne</vt:lpstr>
      <vt:lpstr>21_BasicWhite</vt:lpstr>
      <vt:lpstr>Behavioural Finance</vt:lpstr>
      <vt:lpstr>Outline</vt:lpstr>
      <vt:lpstr>PowerPoint Presentation</vt:lpstr>
      <vt:lpstr>Cognitive bias</vt:lpstr>
      <vt:lpstr>Cognitive Biases</vt:lpstr>
      <vt:lpstr>Information-processing bias</vt:lpstr>
      <vt:lpstr>Belief Perseverance</vt:lpstr>
      <vt:lpstr>Cognitive Dissonance</vt:lpstr>
      <vt:lpstr>Belief Perseverance &amp; Cognitive Dissonance</vt:lpstr>
      <vt:lpstr>Conservatism bias</vt:lpstr>
      <vt:lpstr>Conservatism bias</vt:lpstr>
      <vt:lpstr>Behavioural biases sometimes  conflict with each other</vt:lpstr>
      <vt:lpstr>Conservatism vs Representativess</vt:lpstr>
      <vt:lpstr>Market Efficiency</vt:lpstr>
      <vt:lpstr>Conservatism &amp; Efficient Market Hypothesis</vt:lpstr>
      <vt:lpstr>PowerPoint Presentation</vt:lpstr>
      <vt:lpstr>Confirmation bias</vt:lpstr>
      <vt:lpstr>Confirmation bias</vt:lpstr>
      <vt:lpstr>Confirmation bias</vt:lpstr>
      <vt:lpstr>Example</vt:lpstr>
      <vt:lpstr>Example 2</vt:lpstr>
      <vt:lpstr>Exercise</vt:lpstr>
      <vt:lpstr>Self-serving attribution</vt:lpstr>
      <vt:lpstr>Example</vt:lpstr>
      <vt:lpstr>Example 2</vt:lpstr>
      <vt:lpstr>Self-serving attribution bias</vt:lpstr>
      <vt:lpstr>Have you ever said to yourself:  I knew that would happen?  </vt:lpstr>
      <vt:lpstr>Hindsight bias</vt:lpstr>
      <vt:lpstr>Example</vt:lpstr>
      <vt:lpstr>Hindsight bias</vt:lpstr>
      <vt:lpstr>Illusion of control bias</vt:lpstr>
      <vt:lpstr>Illusion of control bias</vt:lpstr>
      <vt:lpstr>Illusion of control bias</vt:lpstr>
      <vt:lpstr>Illusion of control bias</vt:lpstr>
      <vt:lpstr>Illusion of control bias</vt:lpstr>
      <vt:lpstr>Cognitive Biases</vt:lpstr>
      <vt:lpstr>Information-processing bias</vt:lpstr>
      <vt:lpstr>Suppose you are thinking about investing in a stock mutual fund. Given the many funds available, which one are you likely to choose? You are likely to prefer a stock mutual fund that has recently been performing well. </vt:lpstr>
      <vt:lpstr>Selective attention bias</vt:lpstr>
      <vt:lpstr>Example</vt:lpstr>
      <vt:lpstr>Example 2</vt:lpstr>
      <vt:lpstr>Outcome bias</vt:lpstr>
      <vt:lpstr>Outcome bias</vt:lpstr>
      <vt:lpstr>Example</vt:lpstr>
      <vt:lpstr>Example</vt:lpstr>
      <vt:lpstr>Recency bias</vt:lpstr>
      <vt:lpstr>Framing bias</vt:lpstr>
      <vt:lpstr>Framing bias</vt:lpstr>
      <vt:lpstr>Procedure invariance</vt:lpstr>
      <vt:lpstr>Procedure invariance &amp; Framing</vt:lpstr>
      <vt:lpstr>Framing &amp; loss aversion</vt:lpstr>
      <vt:lpstr>Framing &amp; loss aversion</vt:lpstr>
      <vt:lpstr>Framing &amp; loss aversion</vt:lpstr>
      <vt:lpstr>Framing &amp; loss aversion</vt:lpstr>
      <vt:lpstr>PowerPoint Presentation</vt:lpstr>
      <vt:lpstr>PowerPoint Presentation</vt:lpstr>
      <vt:lpstr>Framing &amp; failure of dominance</vt:lpstr>
      <vt:lpstr>Framing &amp; failure of dominance</vt:lpstr>
      <vt:lpstr>Framing &amp; failure of dominance</vt:lpstr>
      <vt:lpstr>Framing &amp; failure of dominance</vt:lpstr>
      <vt:lpstr>Framing &amp; failure of dominance</vt:lpstr>
      <vt:lpstr>Framing &amp; Emotions</vt:lpstr>
      <vt:lpstr>Framing &amp; Emotions</vt:lpstr>
      <vt:lpstr>Mental accounting</vt:lpstr>
      <vt:lpstr>Mental Accounting</vt:lpstr>
      <vt:lpstr>PowerPoint Presentation</vt:lpstr>
      <vt:lpstr>Hyperbolic discounting</vt:lpstr>
      <vt:lpstr>Hyperbolic discounting</vt:lpstr>
      <vt:lpstr>Hyperbolic discounting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Finance</dc:title>
  <cp:lastModifiedBy>Antonio Silva</cp:lastModifiedBy>
  <cp:revision>31</cp:revision>
  <dcterms:modified xsi:type="dcterms:W3CDTF">2024-04-30T14:10:00Z</dcterms:modified>
</cp:coreProperties>
</file>